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49"/>
  </p:notesMasterIdLst>
  <p:sldIdLst>
    <p:sldId id="256" r:id="rId2"/>
    <p:sldId id="257" r:id="rId3"/>
    <p:sldId id="273" r:id="rId4"/>
    <p:sldId id="258" r:id="rId5"/>
    <p:sldId id="259" r:id="rId6"/>
    <p:sldId id="260" r:id="rId7"/>
    <p:sldId id="261" r:id="rId8"/>
    <p:sldId id="263" r:id="rId9"/>
    <p:sldId id="262" r:id="rId10"/>
    <p:sldId id="267" r:id="rId11"/>
    <p:sldId id="272" r:id="rId12"/>
    <p:sldId id="268" r:id="rId13"/>
    <p:sldId id="264" r:id="rId14"/>
    <p:sldId id="265" r:id="rId15"/>
    <p:sldId id="266" r:id="rId16"/>
    <p:sldId id="269" r:id="rId17"/>
    <p:sldId id="270" r:id="rId18"/>
    <p:sldId id="271" r:id="rId19"/>
    <p:sldId id="274" r:id="rId20"/>
    <p:sldId id="278" r:id="rId21"/>
    <p:sldId id="279" r:id="rId22"/>
    <p:sldId id="280" r:id="rId23"/>
    <p:sldId id="282" r:id="rId24"/>
    <p:sldId id="283" r:id="rId25"/>
    <p:sldId id="284" r:id="rId26"/>
    <p:sldId id="285" r:id="rId27"/>
    <p:sldId id="286" r:id="rId28"/>
    <p:sldId id="287" r:id="rId29"/>
    <p:sldId id="288" r:id="rId30"/>
    <p:sldId id="275" r:id="rId31"/>
    <p:sldId id="289" r:id="rId32"/>
    <p:sldId id="305" r:id="rId33"/>
    <p:sldId id="292" r:id="rId34"/>
    <p:sldId id="306" r:id="rId35"/>
    <p:sldId id="294" r:id="rId36"/>
    <p:sldId id="295" r:id="rId37"/>
    <p:sldId id="296" r:id="rId38"/>
    <p:sldId id="297" r:id="rId39"/>
    <p:sldId id="298" r:id="rId40"/>
    <p:sldId id="299" r:id="rId41"/>
    <p:sldId id="300" r:id="rId42"/>
    <p:sldId id="301" r:id="rId43"/>
    <p:sldId id="302" r:id="rId44"/>
    <p:sldId id="303" r:id="rId45"/>
    <p:sldId id="304" r:id="rId46"/>
    <p:sldId id="276" r:id="rId47"/>
    <p:sldId id="27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AE7BEDF-1CBA-C64C-8A35-14B667C1FCC2}">
          <p14:sldIdLst>
            <p14:sldId id="256"/>
            <p14:sldId id="257"/>
          </p14:sldIdLst>
        </p14:section>
        <p14:section name="Log" id="{9EDE2D14-4759-B44A-B6F7-CB48B97B75AD}">
          <p14:sldIdLst>
            <p14:sldId id="273"/>
          </p14:sldIdLst>
        </p14:section>
        <p14:section name="Cycle de vie d'une activité" id="{BCAF6564-A173-304F-89AB-D2D4A3B8377A}">
          <p14:sldIdLst>
            <p14:sldId id="258"/>
            <p14:sldId id="259"/>
            <p14:sldId id="260"/>
            <p14:sldId id="261"/>
            <p14:sldId id="263"/>
            <p14:sldId id="262"/>
            <p14:sldId id="267"/>
            <p14:sldId id="272"/>
            <p14:sldId id="268"/>
            <p14:sldId id="264"/>
            <p14:sldId id="265"/>
            <p14:sldId id="266"/>
            <p14:sldId id="269"/>
            <p14:sldId id="270"/>
            <p14:sldId id="271"/>
          </p14:sldIdLst>
        </p14:section>
        <p14:section name="Pourquoi architecturer une app" id="{C086859D-18D9-554E-B8C6-1ED1F418BB7F}">
          <p14:sldIdLst>
            <p14:sldId id="274"/>
            <p14:sldId id="278"/>
            <p14:sldId id="279"/>
            <p14:sldId id="280"/>
            <p14:sldId id="282"/>
            <p14:sldId id="283"/>
            <p14:sldId id="284"/>
            <p14:sldId id="285"/>
            <p14:sldId id="286"/>
            <p14:sldId id="287"/>
            <p14:sldId id="288"/>
          </p14:sldIdLst>
        </p14:section>
        <p14:section name="La couche UI" id="{42695569-7C7C-8745-AC2C-50017A989DF8}">
          <p14:sldIdLst>
            <p14:sldId id="275"/>
            <p14:sldId id="289"/>
            <p14:sldId id="305"/>
            <p14:sldId id="292"/>
            <p14:sldId id="306"/>
            <p14:sldId id="294"/>
            <p14:sldId id="295"/>
            <p14:sldId id="296"/>
            <p14:sldId id="297"/>
            <p14:sldId id="298"/>
            <p14:sldId id="299"/>
            <p14:sldId id="300"/>
            <p14:sldId id="301"/>
            <p14:sldId id="302"/>
            <p14:sldId id="303"/>
            <p14:sldId id="304"/>
            <p14:sldId id="276"/>
          </p14:sldIdLst>
        </p14:section>
        <p14:section name="Tests sur view model" id="{A7AB79E9-B0FC-8245-A81A-C55981182BDC}">
          <p14:sldIdLst>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8"/>
    <p:restoredTop sz="81573"/>
  </p:normalViewPr>
  <p:slideViewPr>
    <p:cSldViewPr snapToGrid="0">
      <p:cViewPr varScale="1">
        <p:scale>
          <a:sx n="127" d="100"/>
          <a:sy n="127" d="100"/>
        </p:scale>
        <p:origin x="7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3AFA5-01E1-E641-8A61-8C4881916430}" type="datetimeFigureOut">
              <a:rPr lang="fr-FR" smtClean="0"/>
              <a:t>17/12/2023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477A7-6253-1F47-8425-A0D536A14C72}" type="slidenum">
              <a:rPr lang="fr-FR" smtClean="0"/>
              <a:t>‹N°›</a:t>
            </a:fld>
            <a:endParaRPr lang="fr-FR"/>
          </a:p>
        </p:txBody>
      </p:sp>
    </p:spTree>
    <p:extLst>
      <p:ext uri="{BB962C8B-B14F-4D97-AF65-F5344CB8AC3E}">
        <p14:creationId xmlns:p14="http://schemas.microsoft.com/office/powerpoint/2010/main" val="270077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Gérer le fait que l’utilisateur ne reste pas focus sur l’app tout au long de son utilisation : peut être interrompu par un appel ou une notif, changer d’app et ne pas revenir avant plusieurs minutes, heures, jours ou plus. Aussi certains évènement entrainent un </a:t>
            </a:r>
            <a:r>
              <a:rPr lang="fr-FR" dirty="0" err="1"/>
              <a:t>chagtement</a:t>
            </a:r>
            <a:r>
              <a:rPr lang="fr-FR" dirty="0"/>
              <a:t> de configuration comme la rotation de l’écran. Et dans ces là, le système Android peut être amener à supprimer le processus de l’app car un téléphone reste un appareil avec des ressources contraintes. Il faut faire en sorte que quand l’</a:t>
            </a:r>
            <a:r>
              <a:rPr lang="fr-FR" dirty="0" err="1"/>
              <a:t>utilsiateur</a:t>
            </a:r>
            <a:r>
              <a:rPr lang="fr-FR" dirty="0"/>
              <a:t> revienne sur l’app, toutes les données soient comme il l’a laissé.</a:t>
            </a:r>
          </a:p>
          <a:p>
            <a:r>
              <a:rPr lang="fr-FR" dirty="0"/>
              <a:t>Activité est la brique de base d’Android, permet d’afficher une fenêtre avec les composables qui permettent d’avoir une interface utilisateur mais également d’</a:t>
            </a:r>
            <a:r>
              <a:rPr lang="fr-FR" dirty="0" err="1"/>
              <a:t>intéragir</a:t>
            </a:r>
            <a:r>
              <a:rPr lang="fr-FR" dirty="0"/>
              <a:t> avec. L’activité est le point d’entrée des </a:t>
            </a:r>
            <a:r>
              <a:rPr lang="fr-FR" dirty="0" err="1"/>
              <a:t>intéractions</a:t>
            </a:r>
            <a:r>
              <a:rPr lang="fr-FR" dirty="0"/>
              <a:t> avec l’app. Fonction main de </a:t>
            </a:r>
            <a:r>
              <a:rPr lang="fr-FR" dirty="0" err="1"/>
              <a:t>kotlin</a:t>
            </a:r>
            <a:r>
              <a:rPr lang="fr-FR" dirty="0"/>
              <a:t> vs </a:t>
            </a:r>
            <a:r>
              <a:rPr lang="fr-FR" dirty="0" err="1"/>
              <a:t>oncreate</a:t>
            </a:r>
            <a:r>
              <a:rPr lang="fr-FR" dirty="0"/>
              <a:t> de </a:t>
            </a:r>
            <a:r>
              <a:rPr lang="fr-FR" dirty="0" err="1"/>
              <a:t>mainactivity</a:t>
            </a:r>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a:t>
            </a:fld>
            <a:endParaRPr lang="fr-FR"/>
          </a:p>
        </p:txBody>
      </p:sp>
    </p:spTree>
    <p:extLst>
      <p:ext uri="{BB962C8B-B14F-4D97-AF65-F5344CB8AC3E}">
        <p14:creationId xmlns:p14="http://schemas.microsoft.com/office/powerpoint/2010/main" val="254084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13</a:t>
            </a:fld>
            <a:endParaRPr lang="fr-FR"/>
          </a:p>
        </p:txBody>
      </p:sp>
    </p:spTree>
    <p:extLst>
      <p:ext uri="{BB962C8B-B14F-4D97-AF65-F5344CB8AC3E}">
        <p14:creationId xmlns:p14="http://schemas.microsoft.com/office/powerpoint/2010/main" val="1016196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14</a:t>
            </a:fld>
            <a:endParaRPr lang="fr-FR"/>
          </a:p>
        </p:txBody>
      </p:sp>
    </p:spTree>
    <p:extLst>
      <p:ext uri="{BB962C8B-B14F-4D97-AF65-F5344CB8AC3E}">
        <p14:creationId xmlns:p14="http://schemas.microsoft.com/office/powerpoint/2010/main" val="334976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15</a:t>
            </a:fld>
            <a:endParaRPr lang="fr-FR"/>
          </a:p>
        </p:txBody>
      </p:sp>
    </p:spTree>
    <p:extLst>
      <p:ext uri="{BB962C8B-B14F-4D97-AF65-F5344CB8AC3E}">
        <p14:creationId xmlns:p14="http://schemas.microsoft.com/office/powerpoint/2010/main" val="2124415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16</a:t>
            </a:fld>
            <a:endParaRPr lang="fr-FR"/>
          </a:p>
        </p:txBody>
      </p:sp>
    </p:spTree>
    <p:extLst>
      <p:ext uri="{BB962C8B-B14F-4D97-AF65-F5344CB8AC3E}">
        <p14:creationId xmlns:p14="http://schemas.microsoft.com/office/powerpoint/2010/main" val="2142220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17</a:t>
            </a:fld>
            <a:endParaRPr lang="fr-FR"/>
          </a:p>
        </p:txBody>
      </p:sp>
    </p:spTree>
    <p:extLst>
      <p:ext uri="{BB962C8B-B14F-4D97-AF65-F5344CB8AC3E}">
        <p14:creationId xmlns:p14="http://schemas.microsoft.com/office/powerpoint/2010/main" val="153946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18</a:t>
            </a:fld>
            <a:endParaRPr lang="fr-FR"/>
          </a:p>
        </p:txBody>
      </p:sp>
    </p:spTree>
    <p:extLst>
      <p:ext uri="{BB962C8B-B14F-4D97-AF65-F5344CB8AC3E}">
        <p14:creationId xmlns:p14="http://schemas.microsoft.com/office/powerpoint/2010/main" val="412265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 réfléchir comme un architecte pour construire une app robuste, maintenable, scalable, testable et collaboratif sur la durée comme un architecte qui conçoit un </a:t>
            </a:r>
            <a:r>
              <a:rPr lang="fr-FR" dirty="0" err="1"/>
              <a:t>batiment</a:t>
            </a:r>
            <a:r>
              <a:rPr lang="fr-FR" dirty="0"/>
              <a:t>.</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19</a:t>
            </a:fld>
            <a:endParaRPr lang="fr-FR"/>
          </a:p>
        </p:txBody>
      </p:sp>
    </p:spTree>
    <p:extLst>
      <p:ext uri="{BB962C8B-B14F-4D97-AF65-F5344CB8AC3E}">
        <p14:creationId xmlns:p14="http://schemas.microsoft.com/office/powerpoint/2010/main" val="382839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Separation</a:t>
            </a:r>
            <a:r>
              <a:rPr lang="fr-FR" dirty="0"/>
              <a:t> des préoccupations (</a:t>
            </a:r>
            <a:r>
              <a:rPr lang="fr-FR" dirty="0" err="1"/>
              <a:t>separation</a:t>
            </a:r>
            <a:r>
              <a:rPr lang="fr-FR" dirty="0"/>
              <a:t> of </a:t>
            </a:r>
            <a:r>
              <a:rPr lang="fr-FR" dirty="0" err="1"/>
              <a:t>concerns</a:t>
            </a:r>
            <a:r>
              <a:rPr lang="fr-FR" dirty="0"/>
              <a:t>) : diviser un gros problème en plein de petit problème plus simple qui concerne un seul sujet et qui est plus facile à tester</a:t>
            </a:r>
          </a:p>
          <a:p>
            <a:r>
              <a:rPr lang="fr-FR" dirty="0" err="1"/>
              <a:t>Kotlin</a:t>
            </a:r>
            <a:r>
              <a:rPr lang="fr-FR" dirty="0"/>
              <a:t> permet de le faire grâce à l’encapsulation : le fait d’utiliser des interfaces pour rendre une partie accessible depuis l’extérieur, et le reste privé (exemple du réseau électrique avec les prise : interface vers le réseau électrique masqué)</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20</a:t>
            </a:fld>
            <a:endParaRPr lang="fr-FR"/>
          </a:p>
        </p:txBody>
      </p:sp>
    </p:spTree>
    <p:extLst>
      <p:ext uri="{BB962C8B-B14F-4D97-AF65-F5344CB8AC3E}">
        <p14:creationId xmlns:p14="http://schemas.microsoft.com/office/powerpoint/2010/main" val="394117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Cela rend chaque pièce plus simple à tester car il y a moins de surface à tester et moins de dépendances avec l’extérieur.</a:t>
            </a:r>
          </a:p>
          <a:p>
            <a:r>
              <a:rPr lang="fr-FR" dirty="0"/>
              <a:t>Plus on teste de fonctionnalité de l’app, appelé également test </a:t>
            </a:r>
            <a:r>
              <a:rPr lang="fr-FR" dirty="0" err="1"/>
              <a:t>coverage</a:t>
            </a:r>
            <a:r>
              <a:rPr lang="fr-FR" dirty="0"/>
              <a:t>, plus on prévient l’arrivé de bogue dans le futur.</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21</a:t>
            </a:fld>
            <a:endParaRPr lang="fr-FR"/>
          </a:p>
        </p:txBody>
      </p:sp>
    </p:spTree>
    <p:extLst>
      <p:ext uri="{BB962C8B-B14F-4D97-AF65-F5344CB8AC3E}">
        <p14:creationId xmlns:p14="http://schemas.microsoft.com/office/powerpoint/2010/main" val="303700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 réfléchir comme un architecte pour construire une app robuste, maintenable, scalable, testable et collaboratif sur la durée comme un architecte qui conçoit un </a:t>
            </a:r>
            <a:r>
              <a:rPr lang="fr-FR" dirty="0" err="1"/>
              <a:t>batiment</a:t>
            </a:r>
            <a:r>
              <a:rPr lang="fr-FR" dirty="0"/>
              <a:t>.</a:t>
            </a:r>
          </a:p>
          <a:p>
            <a:r>
              <a:rPr lang="fr-FR" dirty="0" err="1"/>
              <a:t>Separation</a:t>
            </a:r>
            <a:r>
              <a:rPr lang="fr-FR" dirty="0"/>
              <a:t> des préoccupations (</a:t>
            </a:r>
            <a:r>
              <a:rPr lang="fr-FR" dirty="0" err="1"/>
              <a:t>separation</a:t>
            </a:r>
            <a:r>
              <a:rPr lang="fr-FR" dirty="0"/>
              <a:t> of </a:t>
            </a:r>
            <a:r>
              <a:rPr lang="fr-FR" dirty="0" err="1"/>
              <a:t>concerns</a:t>
            </a:r>
            <a:r>
              <a:rPr lang="fr-FR" dirty="0"/>
              <a:t>) : diviser un gros problème en plein de petit problème plus simple qui concerne un seul sujet et qui est plus facile à tester</a:t>
            </a:r>
          </a:p>
          <a:p>
            <a:r>
              <a:rPr lang="fr-FR" dirty="0" err="1"/>
              <a:t>Kotlin</a:t>
            </a:r>
            <a:r>
              <a:rPr lang="fr-FR" dirty="0"/>
              <a:t> permet de le faire grâce à l’encapsulation : le fait d’utiliser des interfaces pour rendre une partie accessible depuis l’extérieur, et le reste privé (exemple du réseau électrique avec les prise : interface vers le réseau électrique masqué)</a:t>
            </a:r>
          </a:p>
          <a:p>
            <a:r>
              <a:rPr lang="fr-FR" dirty="0"/>
              <a:t>Cela rend chaque pièce plus simple à tester car il y a moins de surface à tester et moins de dépendances avec l’extérieur.</a:t>
            </a:r>
          </a:p>
          <a:p>
            <a:r>
              <a:rPr lang="fr-FR" dirty="0"/>
              <a:t>Plus on teste de fonctionnalité de l’app, appelé également test </a:t>
            </a:r>
            <a:r>
              <a:rPr lang="fr-FR" dirty="0" err="1"/>
              <a:t>coverage</a:t>
            </a:r>
            <a:r>
              <a:rPr lang="fr-FR" dirty="0"/>
              <a:t>, plus on prévient l’arrivé de bogue dans le futur.</a:t>
            </a:r>
          </a:p>
          <a:p>
            <a:r>
              <a:rPr lang="fr-FR" dirty="0"/>
              <a:t>Tests </a:t>
            </a:r>
            <a:r>
              <a:rPr lang="fr-FR" dirty="0" err="1"/>
              <a:t>perment</a:t>
            </a:r>
            <a:r>
              <a:rPr lang="fr-FR" dirty="0"/>
              <a:t> de s’assurer qu’une app est robuste, mais l’</a:t>
            </a:r>
            <a:r>
              <a:rPr lang="fr-FR" dirty="0" err="1"/>
              <a:t>architcture</a:t>
            </a:r>
            <a:r>
              <a:rPr lang="fr-FR" dirty="0"/>
              <a:t> permet de la rendre robuste par sa conception. Résister au crash, masquer les erreurs à l’utilisateur qui peuvent être géré quand les conditions ne sont pas idéales (mauvaise </a:t>
            </a:r>
            <a:r>
              <a:rPr lang="fr-FR" dirty="0" err="1"/>
              <a:t>connection</a:t>
            </a:r>
            <a:r>
              <a:rPr lang="fr-FR" dirty="0"/>
              <a:t> internet ou peu de mémoire vive).</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22</a:t>
            </a:fld>
            <a:endParaRPr lang="fr-FR"/>
          </a:p>
        </p:txBody>
      </p:sp>
    </p:spTree>
    <p:extLst>
      <p:ext uri="{BB962C8B-B14F-4D97-AF65-F5344CB8AC3E}">
        <p14:creationId xmlns:p14="http://schemas.microsoft.com/office/powerpoint/2010/main" val="2143357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l’instant, dev de petite app avec 1 écran ou 2.</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a:t>
            </a:fld>
            <a:endParaRPr lang="fr-FR"/>
          </a:p>
        </p:txBody>
      </p:sp>
    </p:spTree>
    <p:extLst>
      <p:ext uri="{BB962C8B-B14F-4D97-AF65-F5344CB8AC3E}">
        <p14:creationId xmlns:p14="http://schemas.microsoft.com/office/powerpoint/2010/main" val="3389998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Ajouter de nouvelles fonctionnalités peut impliquer du nouveau code pour l’interface, communiquer avec un serveur, pour sauvegarder des données, pour gérer la logique. En séparant les différentes parties de l’app plusieurs couches bien </a:t>
            </a:r>
            <a:r>
              <a:rPr lang="fr-FR" dirty="0" err="1"/>
              <a:t>définieds</a:t>
            </a:r>
            <a:r>
              <a:rPr lang="fr-FR" dirty="0"/>
              <a:t> permet de simplifier l’ajout de nouvelles fonctionnalités. En clarifiant comment communique les différentes couches et en diviser un gros problème en plusieurs problèmes simples. En séparant son code en plusieurs couches qui contient plusieurs pièces. Rend plus simple la compréhension du code mais aussi la collaboration en évitant de travailler sur les mêmes fichiers.</a:t>
            </a:r>
          </a:p>
          <a:p>
            <a:r>
              <a:rPr lang="fr-FR" dirty="0"/>
              <a:t>Pour l’instant tout était dans le </a:t>
            </a:r>
            <a:r>
              <a:rPr lang="fr-FR" dirty="0" err="1"/>
              <a:t>MainActivity</a:t>
            </a:r>
            <a:r>
              <a:rPr lang="fr-FR" dirty="0"/>
              <a:t> mais la classe va grossir et tout sera mélangé. Et à cause du cycle de vie de l’activité, elle peut être arrêté à tout instant. Il faut donc mettre le moins de code possible dedans.</a:t>
            </a:r>
          </a:p>
          <a:p>
            <a:r>
              <a:rPr lang="fr-FR" dirty="0"/>
              <a:t>En général, éviter de mettre la majorité du code dans des classes qui dépendent de l’api Android pour qu’elles soient plus simple à tester unitairement.</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23</a:t>
            </a:fld>
            <a:endParaRPr lang="fr-FR"/>
          </a:p>
        </p:txBody>
      </p:sp>
    </p:spTree>
    <p:extLst>
      <p:ext uri="{BB962C8B-B14F-4D97-AF65-F5344CB8AC3E}">
        <p14:creationId xmlns:p14="http://schemas.microsoft.com/office/powerpoint/2010/main" val="1595497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l’instant tout était dans le </a:t>
            </a:r>
            <a:r>
              <a:rPr lang="fr-FR" dirty="0" err="1"/>
              <a:t>MainActivity</a:t>
            </a:r>
            <a:r>
              <a:rPr lang="fr-FR" dirty="0"/>
              <a:t> mais la classe va grossir et tout sera mélangé. Et à cause du cycle de vie de l’activité, elle peut être arrêté à tout instant. Il faut donc mettre le moins de code possible dedans.</a:t>
            </a:r>
          </a:p>
          <a:p>
            <a:r>
              <a:rPr lang="fr-FR" dirty="0"/>
              <a:t>En général, éviter de mettre la majorité du code dans des classes qui dépendent de l’api Android pour qu’elles soient plus simple à tester unitairement.</a:t>
            </a:r>
          </a:p>
          <a:p>
            <a:r>
              <a:rPr lang="fr-FR" dirty="0"/>
              <a:t>Utilisation d’une architecture avec différentes couches (niveaux) :</a:t>
            </a:r>
          </a:p>
          <a:p>
            <a:r>
              <a:rPr lang="fr-FR" dirty="0"/>
              <a:t>	- couche UI : classe dépendantes de l’OS comme les Activité</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24</a:t>
            </a:fld>
            <a:endParaRPr lang="fr-FR"/>
          </a:p>
        </p:txBody>
      </p:sp>
    </p:spTree>
    <p:extLst>
      <p:ext uri="{BB962C8B-B14F-4D97-AF65-F5344CB8AC3E}">
        <p14:creationId xmlns:p14="http://schemas.microsoft.com/office/powerpoint/2010/main" val="373821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couche UI : classe dépendantes de l’OS comme les Activité</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25</a:t>
            </a:fld>
            <a:endParaRPr lang="fr-FR"/>
          </a:p>
        </p:txBody>
      </p:sp>
    </p:spTree>
    <p:extLst>
      <p:ext uri="{BB962C8B-B14F-4D97-AF65-F5344CB8AC3E}">
        <p14:creationId xmlns:p14="http://schemas.microsoft.com/office/powerpoint/2010/main" val="3367172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couche données : données de l’app, idéalement, aucune dépendance avec l’OS pour être tester unitairement</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26</a:t>
            </a:fld>
            <a:endParaRPr lang="fr-FR"/>
          </a:p>
        </p:txBody>
      </p:sp>
    </p:spTree>
    <p:extLst>
      <p:ext uri="{BB962C8B-B14F-4D97-AF65-F5344CB8AC3E}">
        <p14:creationId xmlns:p14="http://schemas.microsoft.com/office/powerpoint/2010/main" val="70653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Compartimenter les couches pour ne pas que des </a:t>
            </a:r>
            <a:r>
              <a:rPr lang="fr-FR" dirty="0" err="1"/>
              <a:t>modifs</a:t>
            </a:r>
            <a:r>
              <a:rPr lang="fr-FR" dirty="0"/>
              <a:t> dans l’une impacte l’autres</a:t>
            </a:r>
          </a:p>
          <a:p>
            <a:r>
              <a:rPr lang="fr-FR" dirty="0"/>
              <a:t>Réfléchir à la communication : données doivent être montré dans l’UI et les données peuvent être changer après interaction de l’utilisateur</a:t>
            </a:r>
          </a:p>
          <a:p>
            <a:r>
              <a:rPr lang="fr-FR" dirty="0"/>
              <a:t>Il faut structurer la communication pour ne pas avoir toutes les classes d’une couche communiquer avec les classes de l’autre couche</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27</a:t>
            </a:fld>
            <a:endParaRPr lang="fr-FR"/>
          </a:p>
        </p:txBody>
      </p:sp>
    </p:spTree>
    <p:extLst>
      <p:ext uri="{BB962C8B-B14F-4D97-AF65-F5344CB8AC3E}">
        <p14:creationId xmlns:p14="http://schemas.microsoft.com/office/powerpoint/2010/main" val="1205443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Réfléchir à la communication : données doivent être montré dans l’UI et les données peuvent être changer après interaction de l’utilisateur</a:t>
            </a:r>
          </a:p>
          <a:p>
            <a:r>
              <a:rPr lang="fr-FR" dirty="0"/>
              <a:t>Il faut structurer la communication pour ne pas avoir toutes les classes d’une couche communiquer avec les classes de l’autre couche</a:t>
            </a:r>
          </a:p>
          <a:p>
            <a:r>
              <a:rPr lang="fr-FR" dirty="0"/>
              <a:t>Utiliser </a:t>
            </a:r>
            <a:r>
              <a:rPr lang="fr-FR" dirty="0" err="1"/>
              <a:t>Unidirectional</a:t>
            </a:r>
            <a:r>
              <a:rPr lang="fr-FR" dirty="0"/>
              <a:t> Data Flow (Flux de données unidirectionnel) pour que les données naviguent dans un seul sens et restreindre la surface s’accès</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28</a:t>
            </a:fld>
            <a:endParaRPr lang="fr-FR"/>
          </a:p>
        </p:txBody>
      </p:sp>
    </p:spTree>
    <p:extLst>
      <p:ext uri="{BB962C8B-B14F-4D97-AF65-F5344CB8AC3E}">
        <p14:creationId xmlns:p14="http://schemas.microsoft.com/office/powerpoint/2010/main" val="843599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Evènements viennent de l’UI et mettent à jour les données. Les données sont observer dans </a:t>
            </a:r>
            <a:r>
              <a:rPr lang="fr-FR" dirty="0" err="1"/>
              <a:t>l’ui</a:t>
            </a:r>
            <a:r>
              <a:rPr lang="fr-FR" dirty="0"/>
              <a:t> pour mettre à jour l’interface quand il y a des </a:t>
            </a:r>
            <a:r>
              <a:rPr lang="fr-FR" dirty="0" err="1"/>
              <a:t>modifs</a:t>
            </a:r>
            <a:r>
              <a:rPr lang="fr-FR" dirty="0"/>
              <a:t>.</a:t>
            </a:r>
          </a:p>
          <a:p>
            <a:r>
              <a:rPr lang="fr-FR" dirty="0"/>
              <a:t>Ex </a:t>
            </a:r>
            <a:r>
              <a:rPr lang="fr-FR" dirty="0" err="1"/>
              <a:t>events</a:t>
            </a:r>
            <a:r>
              <a:rPr lang="fr-FR" dirty="0"/>
              <a:t> : scroll pour charger plus de données, click sur un bouton pour ajouter un produit au panier, connexion internet perdu. Initier par l’utilisateur ou le système.</a:t>
            </a:r>
          </a:p>
          <a:p>
            <a:r>
              <a:rPr lang="fr-FR" dirty="0"/>
              <a:t>Couche data charge ensuite ces nouvelles données ou ajoute une nouvelle entrée.</a:t>
            </a:r>
          </a:p>
          <a:p>
            <a:r>
              <a:rPr lang="fr-FR" dirty="0"/>
              <a:t>Interface mise à jour après ça</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29</a:t>
            </a:fld>
            <a:endParaRPr lang="fr-FR"/>
          </a:p>
        </p:txBody>
      </p:sp>
    </p:spTree>
    <p:extLst>
      <p:ext uri="{BB962C8B-B14F-4D97-AF65-F5344CB8AC3E}">
        <p14:creationId xmlns:p14="http://schemas.microsoft.com/office/powerpoint/2010/main" val="2728861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UI est une </a:t>
            </a:r>
            <a:r>
              <a:rPr lang="fr-FR" dirty="0" err="1"/>
              <a:t>réprésentation</a:t>
            </a:r>
            <a:r>
              <a:rPr lang="fr-FR" dirty="0"/>
              <a:t> visuelle de l’état de l’application dans la couche de données</a:t>
            </a:r>
          </a:p>
          <a:p>
            <a:r>
              <a:rPr lang="fr-FR" dirty="0"/>
              <a:t>UI représente les éléments qui affiche de la données peut importe l’api utilisé (</a:t>
            </a:r>
            <a:r>
              <a:rPr lang="fr-FR" dirty="0" err="1"/>
              <a:t>views</a:t>
            </a:r>
            <a:r>
              <a:rPr lang="fr-FR" dirty="0"/>
              <a:t> ou </a:t>
            </a:r>
            <a:r>
              <a:rPr lang="fr-FR" dirty="0" err="1"/>
              <a:t>jetpack</a:t>
            </a:r>
            <a:r>
              <a:rPr lang="fr-FR" dirty="0"/>
              <a:t> compose)</a:t>
            </a:r>
          </a:p>
          <a:p>
            <a:r>
              <a:rPr lang="fr-FR" dirty="0"/>
              <a:t>Comme la couche data ne s’occupe que de garder, rendre dispo la données, et la mettre à jour données.</a:t>
            </a:r>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30</a:t>
            </a:fld>
            <a:endParaRPr lang="fr-FR"/>
          </a:p>
        </p:txBody>
      </p:sp>
    </p:spTree>
    <p:extLst>
      <p:ext uri="{BB962C8B-B14F-4D97-AF65-F5344CB8AC3E}">
        <p14:creationId xmlns:p14="http://schemas.microsoft.com/office/powerpoint/2010/main" val="3960655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la couche data ne s’occupe que de garder, rendre dispo la donnée, et la mettre à jour données. La couche UI a plusieurs rôles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31</a:t>
            </a:fld>
            <a:endParaRPr lang="fr-FR"/>
          </a:p>
        </p:txBody>
      </p:sp>
    </p:spTree>
    <p:extLst>
      <p:ext uri="{BB962C8B-B14F-4D97-AF65-F5344CB8AC3E}">
        <p14:creationId xmlns:p14="http://schemas.microsoft.com/office/powerpoint/2010/main" val="2259707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l’app </a:t>
            </a:r>
            <a:r>
              <a:rPr lang="fr-FR" dirty="0" err="1"/>
              <a:t>jetnews</a:t>
            </a:r>
            <a:r>
              <a:rPr lang="fr-FR" dirty="0"/>
              <a:t> qui affiche une liste d’articles que l’on peut ouvrir.</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32</a:t>
            </a:fld>
            <a:endParaRPr lang="fr-FR"/>
          </a:p>
        </p:txBody>
      </p:sp>
    </p:spTree>
    <p:extLst>
      <p:ext uri="{BB962C8B-B14F-4D97-AF65-F5344CB8AC3E}">
        <p14:creationId xmlns:p14="http://schemas.microsoft.com/office/powerpoint/2010/main" val="264420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D’abord, il est important de comprendre le cycle de vie de l’activité Android</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a:t>
            </a:fld>
            <a:endParaRPr lang="fr-FR"/>
          </a:p>
        </p:txBody>
      </p:sp>
    </p:spTree>
    <p:extLst>
      <p:ext uri="{BB962C8B-B14F-4D97-AF65-F5344CB8AC3E}">
        <p14:creationId xmlns:p14="http://schemas.microsoft.com/office/powerpoint/2010/main" val="343026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voir comment </a:t>
            </a:r>
          </a:p>
          <a:p>
            <a:r>
              <a:rPr lang="fr-FR" dirty="0"/>
              <a:t>- définir l’état de </a:t>
            </a:r>
            <a:r>
              <a:rPr lang="fr-FR" dirty="0" err="1"/>
              <a:t>l’iu</a:t>
            </a:r>
            <a:endParaRPr lang="fr-FR" dirty="0"/>
          </a:p>
          <a:p>
            <a:r>
              <a:rPr lang="fr-FR" dirty="0"/>
              <a:t>- produire l’état de </a:t>
            </a:r>
            <a:r>
              <a:rPr lang="fr-FR" dirty="0" err="1"/>
              <a:t>l’iu</a:t>
            </a:r>
            <a:endParaRPr lang="fr-FR" dirty="0"/>
          </a:p>
          <a:p>
            <a:r>
              <a:rPr lang="fr-FR" dirty="0"/>
              <a:t>- exposer l’état de </a:t>
            </a:r>
            <a:r>
              <a:rPr lang="fr-FR" dirty="0" err="1"/>
              <a:t>l’iu</a:t>
            </a:r>
            <a:endParaRPr lang="fr-FR" dirty="0"/>
          </a:p>
          <a:p>
            <a:r>
              <a:rPr lang="fr-FR" dirty="0"/>
              <a:t>- consommer l’état de </a:t>
            </a:r>
            <a:r>
              <a:rPr lang="fr-FR" dirty="0" err="1"/>
              <a:t>l’iu</a:t>
            </a:r>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33</a:t>
            </a:fld>
            <a:endParaRPr lang="fr-FR"/>
          </a:p>
        </p:txBody>
      </p:sp>
    </p:spTree>
    <p:extLst>
      <p:ext uri="{BB962C8B-B14F-4D97-AF65-F5344CB8AC3E}">
        <p14:creationId xmlns:p14="http://schemas.microsoft.com/office/powerpoint/2010/main" val="701545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état de </a:t>
            </a:r>
            <a:r>
              <a:rPr lang="fr-FR" dirty="0" err="1"/>
              <a:t>l’iu</a:t>
            </a:r>
            <a:r>
              <a:rPr lang="fr-FR" dirty="0"/>
              <a:t> est sa représentation à l’écran, </a:t>
            </a:r>
            <a:r>
              <a:rPr lang="fr-FR" dirty="0" err="1"/>
              <a:t>l’iu</a:t>
            </a:r>
            <a:r>
              <a:rPr lang="fr-FR" dirty="0"/>
              <a:t> reflète immédiatement les changements de son état</a:t>
            </a:r>
          </a:p>
          <a:p>
            <a:r>
              <a:rPr lang="fr-FR" dirty="0"/>
              <a:t>Encapsuler l’état UI dans </a:t>
            </a:r>
            <a:r>
              <a:rPr lang="fr-FR" dirty="0" err="1"/>
              <a:t>NewsUiState</a:t>
            </a:r>
            <a:r>
              <a:rPr lang="fr-FR" dirty="0"/>
              <a:t>. Sa définition est immuable. Car ne doit pas être modifier par </a:t>
            </a:r>
            <a:r>
              <a:rPr lang="fr-FR" dirty="0" err="1"/>
              <a:t>l’ui</a:t>
            </a:r>
            <a:r>
              <a:rPr lang="fr-FR" dirty="0"/>
              <a:t> mais seulement par la couche data sinon bugs. Seul cas possible quand c’est </a:t>
            </a:r>
            <a:r>
              <a:rPr lang="fr-FR" dirty="0" err="1"/>
              <a:t>l’ui</a:t>
            </a:r>
            <a:r>
              <a:rPr lang="fr-FR" dirty="0"/>
              <a:t> qui contient la donnée (ex entrée </a:t>
            </a:r>
            <a:r>
              <a:rPr lang="fr-FR" dirty="0" err="1"/>
              <a:t>TextField</a:t>
            </a:r>
            <a:r>
              <a:rPr lang="fr-FR" dirty="0"/>
              <a:t>), sinon il y aurait plusieurs sources de </a:t>
            </a:r>
            <a:r>
              <a:rPr lang="fr-FR" dirty="0" err="1"/>
              <a:t>vériité</a:t>
            </a:r>
            <a:r>
              <a:rPr lang="fr-FR" dirty="0"/>
              <a:t> pour la donnée</a:t>
            </a:r>
          </a:p>
          <a:p>
            <a:r>
              <a:rPr lang="fr-FR" dirty="0"/>
              <a:t>Doit seulement lire l’état et se mettre à jour pour suivre cet état</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34</a:t>
            </a:fld>
            <a:endParaRPr lang="fr-FR"/>
          </a:p>
        </p:txBody>
      </p:sp>
    </p:spTree>
    <p:extLst>
      <p:ext uri="{BB962C8B-B14F-4D97-AF65-F5344CB8AC3E}">
        <p14:creationId xmlns:p14="http://schemas.microsoft.com/office/powerpoint/2010/main" val="3526988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créer cet état ?</a:t>
            </a:r>
          </a:p>
          <a:p>
            <a:r>
              <a:rPr lang="fr-FR" dirty="0"/>
              <a:t>App data change dans le temps suivant nouvelle données ou </a:t>
            </a:r>
            <a:r>
              <a:rPr lang="fr-FR" dirty="0" err="1"/>
              <a:t>intéraction</a:t>
            </a:r>
            <a:r>
              <a:rPr lang="fr-FR" dirty="0"/>
              <a:t> de l’utilisateur</a:t>
            </a:r>
          </a:p>
          <a:p>
            <a:r>
              <a:rPr lang="fr-FR" dirty="0"/>
              <a:t>Plus </a:t>
            </a:r>
            <a:r>
              <a:rPr lang="fr-FR" dirty="0" err="1"/>
              <a:t>silmple</a:t>
            </a:r>
            <a:r>
              <a:rPr lang="fr-FR" dirty="0"/>
              <a:t> de gérer l’état de </a:t>
            </a:r>
            <a:r>
              <a:rPr lang="fr-FR" dirty="0" err="1"/>
              <a:t>l’ui</a:t>
            </a:r>
            <a:r>
              <a:rPr lang="fr-FR" dirty="0"/>
              <a:t> dans une classe à part pour ne pas avoir </a:t>
            </a:r>
            <a:r>
              <a:rPr lang="fr-FR" dirty="0" err="1"/>
              <a:t>l’ui</a:t>
            </a:r>
            <a:r>
              <a:rPr lang="fr-FR" dirty="0"/>
              <a:t> qui gère à la fois </a:t>
            </a:r>
            <a:r>
              <a:rPr lang="fr-FR" dirty="0" err="1"/>
              <a:t>l’ui</a:t>
            </a:r>
            <a:r>
              <a:rPr lang="fr-FR" dirty="0"/>
              <a:t> et l’état de </a:t>
            </a:r>
            <a:r>
              <a:rPr lang="fr-FR" dirty="0" err="1"/>
              <a:t>l’ui</a:t>
            </a:r>
            <a:endParaRPr lang="fr-FR" dirty="0"/>
          </a:p>
          <a:p>
            <a:r>
              <a:rPr lang="fr-FR" dirty="0"/>
              <a:t>Cette classe est le state </a:t>
            </a:r>
            <a:r>
              <a:rPr lang="fr-FR" dirty="0" err="1"/>
              <a:t>holder</a:t>
            </a:r>
            <a:r>
              <a:rPr lang="fr-FR" dirty="0"/>
              <a:t>, a plusieurs formes et taille différentes suivant ce qui doit être affiché (screens, </a:t>
            </a:r>
            <a:r>
              <a:rPr lang="fr-FR" dirty="0" err="1"/>
              <a:t>activities</a:t>
            </a:r>
            <a:r>
              <a:rPr lang="fr-FR" dirty="0"/>
              <a:t>, fragments, navigation)</a:t>
            </a:r>
          </a:p>
          <a:p>
            <a:r>
              <a:rPr lang="fr-FR" dirty="0" err="1"/>
              <a:t>View</a:t>
            </a:r>
            <a:r>
              <a:rPr lang="fr-FR" dirty="0"/>
              <a:t> model est généralement la </a:t>
            </a:r>
            <a:r>
              <a:rPr lang="fr-FR" dirty="0" err="1"/>
              <a:t>view</a:t>
            </a:r>
            <a:r>
              <a:rPr lang="fr-FR" dirty="0"/>
              <a:t> </a:t>
            </a:r>
            <a:r>
              <a:rPr lang="fr-FR" dirty="0" err="1"/>
              <a:t>holder</a:t>
            </a:r>
            <a:r>
              <a:rPr lang="fr-FR" dirty="0"/>
              <a:t> </a:t>
            </a:r>
            <a:r>
              <a:rPr lang="fr-FR" dirty="0" err="1"/>
              <a:t>pricipal</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35</a:t>
            </a:fld>
            <a:endParaRPr lang="fr-FR"/>
          </a:p>
        </p:txBody>
      </p:sp>
    </p:spTree>
    <p:extLst>
      <p:ext uri="{BB962C8B-B14F-4D97-AF65-F5344CB8AC3E}">
        <p14:creationId xmlns:p14="http://schemas.microsoft.com/office/powerpoint/2010/main" val="3465835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le </a:t>
            </a:r>
            <a:r>
              <a:rPr lang="fr-FR" dirty="0" err="1"/>
              <a:t>viewmodel</a:t>
            </a:r>
            <a:r>
              <a:rPr lang="fr-FR" dirty="0"/>
              <a:t> détient et expose l’état pour </a:t>
            </a:r>
            <a:r>
              <a:rPr lang="fr-FR" dirty="0" err="1"/>
              <a:t>l’ui</a:t>
            </a:r>
            <a:endParaRPr lang="fr-FR" dirty="0"/>
          </a:p>
          <a:p>
            <a:r>
              <a:rPr lang="fr-FR" dirty="0"/>
              <a:t>2 </a:t>
            </a:r>
            <a:r>
              <a:rPr lang="fr-FR" dirty="0" err="1"/>
              <a:t>l’ui</a:t>
            </a:r>
            <a:r>
              <a:rPr lang="fr-FR" dirty="0"/>
              <a:t> notifie le </a:t>
            </a:r>
            <a:r>
              <a:rPr lang="fr-FR" dirty="0" err="1"/>
              <a:t>viewmodel</a:t>
            </a:r>
            <a:r>
              <a:rPr lang="fr-FR" dirty="0"/>
              <a:t> d’un évènement de l’utilisateur</a:t>
            </a:r>
          </a:p>
          <a:p>
            <a:r>
              <a:rPr lang="fr-FR" dirty="0"/>
              <a:t>3 le </a:t>
            </a:r>
            <a:r>
              <a:rPr lang="fr-FR" dirty="0" err="1"/>
              <a:t>viewmodel</a:t>
            </a:r>
            <a:r>
              <a:rPr lang="fr-FR" dirty="0"/>
              <a:t> gère l’action utilisateur et met à jour les </a:t>
            </a:r>
            <a:r>
              <a:rPr lang="fr-FR" dirty="0" err="1"/>
              <a:t>donneés</a:t>
            </a:r>
            <a:endParaRPr lang="fr-FR" dirty="0"/>
          </a:p>
          <a:p>
            <a:r>
              <a:rPr lang="fr-FR" dirty="0"/>
              <a:t>4 répéter, l’état est </a:t>
            </a:r>
            <a:r>
              <a:rPr lang="fr-FR" dirty="0" err="1"/>
              <a:t>modfié</a:t>
            </a:r>
            <a:r>
              <a:rPr lang="fr-FR" dirty="0"/>
              <a:t> et mise à dispo de </a:t>
            </a:r>
            <a:r>
              <a:rPr lang="fr-FR" dirty="0" err="1"/>
              <a:t>l’ui</a:t>
            </a:r>
            <a:r>
              <a:rPr lang="fr-FR" dirty="0"/>
              <a:t> pour récupérer et mettre à jour son affichage</a:t>
            </a:r>
          </a:p>
          <a:p>
            <a:endParaRPr lang="fr-FR" dirty="0"/>
          </a:p>
          <a:p>
            <a:r>
              <a:rPr lang="fr-FR" dirty="0"/>
              <a:t>Illustre le </a:t>
            </a:r>
            <a:r>
              <a:rPr lang="fr-FR" dirty="0" err="1"/>
              <a:t>udf</a:t>
            </a:r>
            <a:r>
              <a:rPr lang="fr-FR" dirty="0"/>
              <a:t> : </a:t>
            </a:r>
            <a:r>
              <a:rPr lang="fr-FR" dirty="0" err="1"/>
              <a:t>events</a:t>
            </a:r>
            <a:r>
              <a:rPr lang="fr-FR" dirty="0"/>
              <a:t> entre, state sorte</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36</a:t>
            </a:fld>
            <a:endParaRPr lang="fr-FR"/>
          </a:p>
        </p:txBody>
      </p:sp>
    </p:spTree>
    <p:extLst>
      <p:ext uri="{BB962C8B-B14F-4D97-AF65-F5344CB8AC3E}">
        <p14:creationId xmlns:p14="http://schemas.microsoft.com/office/powerpoint/2010/main" val="2750253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l’app </a:t>
            </a:r>
            <a:r>
              <a:rPr lang="fr-FR" dirty="0" err="1"/>
              <a:t>jetnews</a:t>
            </a:r>
            <a:r>
              <a:rPr lang="fr-FR" dirty="0"/>
              <a:t> qui affiche une liste d’articles que l’on peut ouvrir.</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37</a:t>
            </a:fld>
            <a:endParaRPr lang="fr-FR"/>
          </a:p>
        </p:txBody>
      </p:sp>
    </p:spTree>
    <p:extLst>
      <p:ext uri="{BB962C8B-B14F-4D97-AF65-F5344CB8AC3E}">
        <p14:creationId xmlns:p14="http://schemas.microsoft.com/office/powerpoint/2010/main" val="121073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savoir que l’état à changer ? Données observables (observable data)</a:t>
            </a:r>
          </a:p>
          <a:p>
            <a:r>
              <a:rPr lang="fr-FR" dirty="0" err="1"/>
              <a:t>l’ui</a:t>
            </a:r>
            <a:r>
              <a:rPr lang="fr-FR" dirty="0"/>
              <a:t> state doit être exposer avec une classe qui est observable comme les </a:t>
            </a:r>
            <a:r>
              <a:rPr lang="fr-FR" dirty="0" err="1"/>
              <a:t>StateFLow</a:t>
            </a:r>
            <a:r>
              <a:rPr lang="fr-FR" dirty="0"/>
              <a:t> ou les </a:t>
            </a:r>
            <a:r>
              <a:rPr lang="fr-FR" dirty="0" err="1"/>
              <a:t>LiveData</a:t>
            </a:r>
            <a:endParaRPr lang="fr-FR" dirty="0"/>
          </a:p>
          <a:p>
            <a:r>
              <a:rPr lang="fr-FR" dirty="0"/>
              <a:t>Ça permet à </a:t>
            </a:r>
            <a:r>
              <a:rPr lang="fr-FR" dirty="0" err="1"/>
              <a:t>l’ui</a:t>
            </a:r>
            <a:r>
              <a:rPr lang="fr-FR" dirty="0"/>
              <a:t> de réagir à n’importe quel changement qui peut intervenir au niveau de l’état sans avoir à tirer les données manuellement du </a:t>
            </a:r>
            <a:r>
              <a:rPr lang="fr-FR" dirty="0" err="1"/>
              <a:t>viewmodel</a:t>
            </a:r>
            <a:endParaRPr lang="fr-FR" dirty="0"/>
          </a:p>
          <a:p>
            <a:r>
              <a:rPr lang="fr-FR" dirty="0"/>
              <a:t>Elles détiennent également la dernière version de l’état dans son cache, ça permet la </a:t>
            </a:r>
            <a:r>
              <a:rPr lang="fr-FR" dirty="0" err="1"/>
              <a:t>resoration</a:t>
            </a:r>
            <a:r>
              <a:rPr lang="fr-FR" dirty="0"/>
              <a:t> de l’app par exemple après un </a:t>
            </a:r>
            <a:r>
              <a:rPr lang="fr-FR" dirty="0" err="1"/>
              <a:t>chagement</a:t>
            </a:r>
            <a:r>
              <a:rPr lang="fr-FR" dirty="0"/>
              <a:t> de configuration</a:t>
            </a:r>
          </a:p>
          <a:p>
            <a:r>
              <a:rPr lang="fr-FR" dirty="0"/>
              <a:t>Avec compose, on peut </a:t>
            </a:r>
            <a:r>
              <a:rPr lang="fr-FR" dirty="0" err="1"/>
              <a:t>aussii</a:t>
            </a:r>
            <a:r>
              <a:rPr lang="fr-FR" dirty="0"/>
              <a:t> utiliser l’api d’observation d’état de Compose comme mutable state of ou snapshot flow</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38</a:t>
            </a:fld>
            <a:endParaRPr lang="fr-FR"/>
          </a:p>
        </p:txBody>
      </p:sp>
    </p:spTree>
    <p:extLst>
      <p:ext uri="{BB962C8B-B14F-4D97-AF65-F5344CB8AC3E}">
        <p14:creationId xmlns:p14="http://schemas.microsoft.com/office/powerpoint/2010/main" val="2947584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interactions de l’utilisateur modifient l’état. Comme </a:t>
            </a:r>
            <a:r>
              <a:rPr lang="fr-FR" dirty="0" err="1"/>
              <a:t>l’ui</a:t>
            </a:r>
            <a:r>
              <a:rPr lang="fr-FR" dirty="0"/>
              <a:t> observe l’état de </a:t>
            </a:r>
            <a:r>
              <a:rPr lang="fr-FR" dirty="0" err="1"/>
              <a:t>l’ui</a:t>
            </a:r>
            <a:r>
              <a:rPr lang="fr-FR" dirty="0"/>
              <a:t>, il voit toujours la dernière version </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39</a:t>
            </a:fld>
            <a:endParaRPr lang="fr-FR"/>
          </a:p>
        </p:txBody>
      </p:sp>
    </p:spTree>
    <p:extLst>
      <p:ext uri="{BB962C8B-B14F-4D97-AF65-F5344CB8AC3E}">
        <p14:creationId xmlns:p14="http://schemas.microsoft.com/office/powerpoint/2010/main" val="1407158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avec </a:t>
            </a:r>
            <a:r>
              <a:rPr lang="fr-FR" dirty="0" err="1"/>
              <a:t>jetnews</a:t>
            </a:r>
            <a:r>
              <a:rPr lang="fr-FR" dirty="0"/>
              <a:t> : on veut récupérer les articles pour une catégorie</a:t>
            </a:r>
          </a:p>
          <a:p>
            <a:r>
              <a:rPr lang="fr-FR" dirty="0"/>
              <a:t>On défini notre </a:t>
            </a:r>
            <a:r>
              <a:rPr lang="fr-FR" dirty="0" err="1"/>
              <a:t>uistate</a:t>
            </a:r>
            <a:r>
              <a:rPr lang="fr-FR" dirty="0"/>
              <a:t> et garde une référence pour la tâche asynchrone (job) qui permet de récupérer les données depuis le serveur</a:t>
            </a:r>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40</a:t>
            </a:fld>
            <a:endParaRPr lang="fr-FR"/>
          </a:p>
        </p:txBody>
      </p:sp>
    </p:spTree>
    <p:extLst>
      <p:ext uri="{BB962C8B-B14F-4D97-AF65-F5344CB8AC3E}">
        <p14:creationId xmlns:p14="http://schemas.microsoft.com/office/powerpoint/2010/main" val="2546016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Fetch</a:t>
            </a:r>
            <a:r>
              <a:rPr lang="fr-FR" dirty="0"/>
              <a:t> méthode qui </a:t>
            </a:r>
            <a:r>
              <a:rPr lang="fr-FR" dirty="0" err="1"/>
              <a:t>récupére</a:t>
            </a:r>
            <a:r>
              <a:rPr lang="fr-FR" dirty="0"/>
              <a:t> ces données, d’abord, arrête la précédente tâche qui serait encore en cours puis lance une coroutine (tâche </a:t>
            </a:r>
            <a:r>
              <a:rPr lang="fr-FR" dirty="0" err="1"/>
              <a:t>asycnrhone</a:t>
            </a:r>
            <a:r>
              <a:rPr lang="fr-FR" dirty="0"/>
              <a:t>) pour récupérer les nouveaux articles</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41</a:t>
            </a:fld>
            <a:endParaRPr lang="fr-FR"/>
          </a:p>
        </p:txBody>
      </p:sp>
    </p:spTree>
    <p:extLst>
      <p:ext uri="{BB962C8B-B14F-4D97-AF65-F5344CB8AC3E}">
        <p14:creationId xmlns:p14="http://schemas.microsoft.com/office/powerpoint/2010/main" val="25694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puis lance une coroutine (tâche </a:t>
            </a:r>
            <a:r>
              <a:rPr lang="fr-FR" dirty="0" err="1"/>
              <a:t>asycnrhone</a:t>
            </a:r>
            <a:r>
              <a:rPr lang="fr-FR" dirty="0"/>
              <a:t>) pour récupérer les nouveaux articles</a:t>
            </a:r>
          </a:p>
          <a:p>
            <a:r>
              <a:rPr lang="fr-FR" dirty="0"/>
              <a:t>Quand </a:t>
            </a:r>
            <a:r>
              <a:rPr lang="fr-FR" dirty="0" err="1"/>
              <a:t>donneés</a:t>
            </a:r>
            <a:r>
              <a:rPr lang="fr-FR" dirty="0"/>
              <a:t> bien récupérer, on peut mettre à jour l’état avec, </a:t>
            </a:r>
            <a:r>
              <a:rPr lang="fr-FR" dirty="0" err="1"/>
              <a:t>l’ui</a:t>
            </a:r>
            <a:r>
              <a:rPr lang="fr-FR" dirty="0"/>
              <a:t> sera automatiquement notifié</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42</a:t>
            </a:fld>
            <a:endParaRPr lang="fr-FR"/>
          </a:p>
        </p:txBody>
      </p:sp>
    </p:spTree>
    <p:extLst>
      <p:ext uri="{BB962C8B-B14F-4D97-AF65-F5344CB8AC3E}">
        <p14:creationId xmlns:p14="http://schemas.microsoft.com/office/powerpoint/2010/main" val="205692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5</a:t>
            </a:fld>
            <a:endParaRPr lang="fr-FR"/>
          </a:p>
        </p:txBody>
      </p:sp>
    </p:spTree>
    <p:extLst>
      <p:ext uri="{BB962C8B-B14F-4D97-AF65-F5344CB8AC3E}">
        <p14:creationId xmlns:p14="http://schemas.microsoft.com/office/powerpoint/2010/main" val="977289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il y a eu des </a:t>
            </a:r>
            <a:r>
              <a:rPr lang="fr-FR" dirty="0" err="1"/>
              <a:t>donneés</a:t>
            </a:r>
            <a:r>
              <a:rPr lang="fr-FR" dirty="0"/>
              <a:t>, on le remonte également à l’utilisateur grâce à l’état pour notifier l’utilisateur du problème</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43</a:t>
            </a:fld>
            <a:endParaRPr lang="fr-FR"/>
          </a:p>
        </p:txBody>
      </p:sp>
    </p:spTree>
    <p:extLst>
      <p:ext uri="{BB962C8B-B14F-4D97-AF65-F5344CB8AC3E}">
        <p14:creationId xmlns:p14="http://schemas.microsoft.com/office/powerpoint/2010/main" val="1507631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Consommer </a:t>
            </a:r>
            <a:r>
              <a:rPr lang="fr-FR" dirty="0" err="1"/>
              <a:t>l’ui</a:t>
            </a:r>
            <a:r>
              <a:rPr lang="fr-FR" dirty="0"/>
              <a:t> </a:t>
            </a:r>
            <a:r>
              <a:rPr lang="fr-FR" dirty="0" err="1"/>
              <a:t>sate</a:t>
            </a:r>
            <a:r>
              <a:rPr lang="fr-FR" dirty="0"/>
              <a:t> dans </a:t>
            </a:r>
            <a:r>
              <a:rPr lang="fr-FR" dirty="0" err="1"/>
              <a:t>l’ui</a:t>
            </a:r>
            <a:endParaRPr lang="fr-FR" dirty="0"/>
          </a:p>
          <a:p>
            <a:r>
              <a:rPr lang="fr-FR" dirty="0"/>
              <a:t>Utiliser l’opérateur terminal sur le type de donnée observable, par exemple pour les flow c’est la méthode </a:t>
            </a:r>
            <a:r>
              <a:rPr lang="fr-FR" dirty="0" err="1"/>
              <a:t>collect</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44</a:t>
            </a:fld>
            <a:endParaRPr lang="fr-FR"/>
          </a:p>
        </p:txBody>
      </p:sp>
    </p:spTree>
    <p:extLst>
      <p:ext uri="{BB962C8B-B14F-4D97-AF65-F5344CB8AC3E}">
        <p14:creationId xmlns:p14="http://schemas.microsoft.com/office/powerpoint/2010/main" val="3235279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Quand on observe des données dans </a:t>
            </a:r>
            <a:r>
              <a:rPr lang="fr-FR" dirty="0" err="1"/>
              <a:t>l’ui</a:t>
            </a:r>
            <a:r>
              <a:rPr lang="fr-FR" dirty="0"/>
              <a:t>, il faut faire attention au cycle de vie de </a:t>
            </a:r>
            <a:r>
              <a:rPr lang="fr-FR" dirty="0" err="1"/>
              <a:t>l’ui</a:t>
            </a:r>
            <a:r>
              <a:rPr lang="fr-FR" dirty="0"/>
              <a:t>. Car souvent le state </a:t>
            </a:r>
            <a:r>
              <a:rPr lang="fr-FR" dirty="0" err="1"/>
              <a:t>holder</a:t>
            </a:r>
            <a:r>
              <a:rPr lang="fr-FR" dirty="0"/>
              <a:t> peut vivre plus longtemps que </a:t>
            </a:r>
            <a:r>
              <a:rPr lang="fr-FR" dirty="0" err="1"/>
              <a:t>l’ui</a:t>
            </a:r>
            <a:r>
              <a:rPr lang="fr-FR" dirty="0"/>
              <a:t>. Il faut s’</a:t>
            </a:r>
            <a:r>
              <a:rPr lang="fr-FR" dirty="0" err="1"/>
              <a:t>arruser</a:t>
            </a:r>
            <a:r>
              <a:rPr lang="fr-FR" dirty="0"/>
              <a:t> de ne pas observer l’état quand on peut pas voir l’écran</a:t>
            </a:r>
          </a:p>
          <a:p>
            <a:r>
              <a:rPr lang="fr-FR" dirty="0" err="1"/>
              <a:t>Icic</a:t>
            </a:r>
            <a:r>
              <a:rPr lang="fr-FR" dirty="0"/>
              <a:t> par exemple on s’assure de collecter les changement d’état que quand l’état de l’activité est </a:t>
            </a:r>
            <a:r>
              <a:rPr lang="fr-FR" dirty="0" err="1"/>
              <a:t>started</a:t>
            </a:r>
            <a:r>
              <a:rPr lang="fr-FR" dirty="0"/>
              <a:t> c’est-à-dire visible</a:t>
            </a:r>
          </a:p>
          <a:p>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45</a:t>
            </a:fld>
            <a:endParaRPr lang="fr-FR"/>
          </a:p>
        </p:txBody>
      </p:sp>
    </p:spTree>
    <p:extLst>
      <p:ext uri="{BB962C8B-B14F-4D97-AF65-F5344CB8AC3E}">
        <p14:creationId xmlns:p14="http://schemas.microsoft.com/office/powerpoint/2010/main" val="848761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Atelier </a:t>
            </a:r>
            <a:r>
              <a:rPr lang="fr-FR" dirty="0" err="1"/>
              <a:t>ViewModel</a:t>
            </a:r>
            <a:r>
              <a:rPr lang="fr-FR" dirty="0"/>
              <a:t> et l’état dans Compose – jeu </a:t>
            </a:r>
            <a:r>
              <a:rPr lang="fr-FR" dirty="0" err="1"/>
              <a:t>Unscramble</a:t>
            </a:r>
            <a:endParaRPr lang="fr-FR" dirty="0"/>
          </a:p>
          <a:p>
            <a:r>
              <a:rPr lang="fr-FR" dirty="0"/>
              <a:t>Ajouter mot en français pour le jeu</a:t>
            </a:r>
          </a:p>
          <a:p>
            <a:r>
              <a:rPr lang="fr-FR" dirty="0"/>
              <a:t>https://</a:t>
            </a:r>
            <a:r>
              <a:rPr lang="fr-FR" dirty="0" err="1"/>
              <a:t>developer.android.com</a:t>
            </a:r>
            <a:r>
              <a:rPr lang="fr-FR" dirty="0"/>
              <a:t>/</a:t>
            </a:r>
            <a:r>
              <a:rPr lang="fr-FR" dirty="0" err="1"/>
              <a:t>codelabs</a:t>
            </a:r>
            <a:r>
              <a:rPr lang="fr-FR" dirty="0"/>
              <a:t>/</a:t>
            </a:r>
            <a:r>
              <a:rPr lang="fr-FR" dirty="0" err="1"/>
              <a:t>basic-android-kotlin-compose-viewmodel-and-state?hl</a:t>
            </a:r>
            <a:r>
              <a:rPr lang="fr-FR" dirty="0"/>
              <a:t>=</a:t>
            </a:r>
            <a:r>
              <a:rPr lang="fr-FR" dirty="0" err="1"/>
              <a:t>fr</a:t>
            </a:r>
            <a:r>
              <a:rPr lang="fr-FR" dirty="0"/>
              <a:t> </a:t>
            </a:r>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46</a:t>
            </a:fld>
            <a:endParaRPr lang="fr-FR"/>
          </a:p>
        </p:txBody>
      </p:sp>
    </p:spTree>
    <p:extLst>
      <p:ext uri="{BB962C8B-B14F-4D97-AF65-F5344CB8AC3E}">
        <p14:creationId xmlns:p14="http://schemas.microsoft.com/office/powerpoint/2010/main" val="1099923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Atelier ajouter test au </a:t>
            </a:r>
            <a:r>
              <a:rPr lang="fr-FR" dirty="0" err="1"/>
              <a:t>viewmodel</a:t>
            </a:r>
            <a:r>
              <a:rPr lang="fr-FR" dirty="0"/>
              <a:t> de </a:t>
            </a:r>
            <a:r>
              <a:rPr lang="fr-FR" dirty="0" err="1"/>
              <a:t>Unscramble</a:t>
            </a:r>
            <a:endParaRPr lang="fr-FR" dirty="0"/>
          </a:p>
          <a:p>
            <a:r>
              <a:rPr lang="fr-FR" dirty="0"/>
              <a:t>https://</a:t>
            </a:r>
            <a:r>
              <a:rPr lang="fr-FR" dirty="0" err="1"/>
              <a:t>developer.android.com</a:t>
            </a:r>
            <a:r>
              <a:rPr lang="fr-FR" dirty="0"/>
              <a:t>/</a:t>
            </a:r>
            <a:r>
              <a:rPr lang="fr-FR" dirty="0" err="1"/>
              <a:t>codelabs</a:t>
            </a:r>
            <a:r>
              <a:rPr lang="fr-FR" dirty="0"/>
              <a:t>/</a:t>
            </a:r>
            <a:r>
              <a:rPr lang="fr-FR" dirty="0" err="1"/>
              <a:t>basic-android-kotlin-compose-test-viewmodel?hl</a:t>
            </a:r>
            <a:r>
              <a:rPr lang="fr-FR" dirty="0"/>
              <a:t>=</a:t>
            </a:r>
            <a:r>
              <a:rPr lang="fr-FR" dirty="0" err="1"/>
              <a:t>fr</a:t>
            </a:r>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47</a:t>
            </a:fld>
            <a:endParaRPr lang="fr-FR"/>
          </a:p>
        </p:txBody>
      </p:sp>
    </p:spTree>
    <p:extLst>
      <p:ext uri="{BB962C8B-B14F-4D97-AF65-F5344CB8AC3E}">
        <p14:creationId xmlns:p14="http://schemas.microsoft.com/office/powerpoint/2010/main" val="3814066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12124"/>
                </a:solidFill>
                <a:effectLst/>
                <a:latin typeface="Google Sans Text"/>
              </a:rPr>
              <a:t>*** L'astérisque indique que la méthode </a:t>
            </a:r>
            <a:r>
              <a:rPr lang="fr-FR" dirty="0" err="1"/>
              <a:t>onRestart</a:t>
            </a:r>
            <a:r>
              <a:rPr lang="fr-FR" dirty="0"/>
              <a:t>()</a:t>
            </a:r>
            <a:r>
              <a:rPr lang="fr-FR" b="0" i="0" dirty="0">
                <a:solidFill>
                  <a:srgbClr val="212124"/>
                </a:solidFill>
                <a:effectLst/>
                <a:latin typeface="Google Sans Text"/>
              </a:rPr>
              <a:t> n'est pas appelée chaque fois que l'état passe de </a:t>
            </a:r>
            <a:r>
              <a:rPr lang="fr-FR" b="1" i="0" dirty="0">
                <a:solidFill>
                  <a:srgbClr val="212124"/>
                </a:solidFill>
                <a:effectLst/>
                <a:latin typeface="Google Sans Text"/>
              </a:rPr>
              <a:t>Créé</a:t>
            </a:r>
            <a:r>
              <a:rPr lang="fr-FR" b="0" i="0" dirty="0">
                <a:solidFill>
                  <a:srgbClr val="212124"/>
                </a:solidFill>
                <a:effectLst/>
                <a:latin typeface="Google Sans Text"/>
              </a:rPr>
              <a:t> à </a:t>
            </a:r>
            <a:r>
              <a:rPr lang="fr-FR" b="1" i="0" dirty="0">
                <a:solidFill>
                  <a:srgbClr val="212124"/>
                </a:solidFill>
                <a:effectLst/>
                <a:latin typeface="Google Sans Text"/>
              </a:rPr>
              <a:t>Démarré</a:t>
            </a:r>
            <a:r>
              <a:rPr lang="fr-FR" b="0" i="0" dirty="0">
                <a:solidFill>
                  <a:srgbClr val="212124"/>
                </a:solidFill>
                <a:effectLst/>
                <a:latin typeface="Google Sans Text"/>
              </a:rPr>
              <a:t>. Elle n'est appelée que si la méthode </a:t>
            </a:r>
            <a:r>
              <a:rPr lang="fr-FR" dirty="0" err="1"/>
              <a:t>onStop</a:t>
            </a:r>
            <a:r>
              <a:rPr lang="fr-FR" dirty="0"/>
              <a:t>()</a:t>
            </a:r>
            <a:r>
              <a:rPr lang="fr-FR" b="0" i="0" dirty="0">
                <a:solidFill>
                  <a:srgbClr val="212124"/>
                </a:solidFill>
                <a:effectLst/>
                <a:latin typeface="Google Sans Text"/>
              </a:rPr>
              <a:t> a été appelée et si l'activité a ensuite été redémarrée.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7</a:t>
            </a:fld>
            <a:endParaRPr lang="fr-FR"/>
          </a:p>
        </p:txBody>
      </p:sp>
    </p:spTree>
    <p:extLst>
      <p:ext uri="{BB962C8B-B14F-4D97-AF65-F5344CB8AC3E}">
        <p14:creationId xmlns:p14="http://schemas.microsoft.com/office/powerpoint/2010/main" val="272698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8</a:t>
            </a:fld>
            <a:endParaRPr lang="fr-FR"/>
          </a:p>
        </p:txBody>
      </p:sp>
    </p:spTree>
    <p:extLst>
      <p:ext uri="{BB962C8B-B14F-4D97-AF65-F5344CB8AC3E}">
        <p14:creationId xmlns:p14="http://schemas.microsoft.com/office/powerpoint/2010/main" val="308439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9</a:t>
            </a:fld>
            <a:endParaRPr lang="fr-FR"/>
          </a:p>
        </p:txBody>
      </p:sp>
    </p:spTree>
    <p:extLst>
      <p:ext uri="{BB962C8B-B14F-4D97-AF65-F5344CB8AC3E}">
        <p14:creationId xmlns:p14="http://schemas.microsoft.com/office/powerpoint/2010/main" val="1295514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10</a:t>
            </a:fld>
            <a:endParaRPr lang="fr-FR"/>
          </a:p>
        </p:txBody>
      </p:sp>
    </p:spTree>
    <p:extLst>
      <p:ext uri="{BB962C8B-B14F-4D97-AF65-F5344CB8AC3E}">
        <p14:creationId xmlns:p14="http://schemas.microsoft.com/office/powerpoint/2010/main" val="180596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3D477A7-6253-1F47-8425-A0D536A14C72}" type="slidenum">
              <a:rPr lang="fr-FR" smtClean="0"/>
              <a:t>12</a:t>
            </a:fld>
            <a:endParaRPr lang="fr-FR"/>
          </a:p>
        </p:txBody>
      </p:sp>
    </p:spTree>
    <p:extLst>
      <p:ext uri="{BB962C8B-B14F-4D97-AF65-F5344CB8AC3E}">
        <p14:creationId xmlns:p14="http://schemas.microsoft.com/office/powerpoint/2010/main" val="33628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D0BF1F8-7F46-5E42-8290-ADA6B7613419}" type="datetime1">
              <a:rPr lang="fr-FR" smtClean="0"/>
              <a:t>17/12/2023</a:t>
            </a:fld>
            <a:endParaRPr lang="en-US" dirty="0"/>
          </a:p>
        </p:txBody>
      </p:sp>
      <p:sp>
        <p:nvSpPr>
          <p:cNvPr id="5" name="Footer Placeholder 4"/>
          <p:cNvSpPr>
            <a:spLocks noGrp="1"/>
          </p:cNvSpPr>
          <p:nvPr>
            <p:ph type="ftr" sz="quarter" idx="11"/>
          </p:nvPr>
        </p:nvSpPr>
        <p:spPr/>
        <p:txBody>
          <a:bodyPr/>
          <a:lstStyle/>
          <a:p>
            <a:r>
              <a:rPr lang="en-US"/>
              <a:t>Qualité de dev Android par Jocelyn CARAMAN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58851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5C53EEA-7B04-0845-92A6-3B54D154CE08}" type="datetime1">
              <a:rPr lang="fr-FR" smtClean="0"/>
              <a:t>17/12/2023</a:t>
            </a:fld>
            <a:endParaRPr lang="en-US" dirty="0"/>
          </a:p>
        </p:txBody>
      </p:sp>
      <p:sp>
        <p:nvSpPr>
          <p:cNvPr id="6" name="Footer Placeholder 5"/>
          <p:cNvSpPr>
            <a:spLocks noGrp="1"/>
          </p:cNvSpPr>
          <p:nvPr>
            <p:ph type="ftr" sz="quarter" idx="11"/>
          </p:nvPr>
        </p:nvSpPr>
        <p:spPr/>
        <p:txBody>
          <a:bodyPr/>
          <a:lstStyle/>
          <a:p>
            <a:r>
              <a:rPr lang="en-US"/>
              <a:t>Qualité de dev Android par Jocelyn CARAMAN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40848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7FEE4933-5EAF-E745-A7F3-76A36092C9B0}" type="datetime1">
              <a:rPr lang="fr-FR" smtClean="0"/>
              <a:t>17/12/2023</a:t>
            </a:fld>
            <a:endParaRPr lang="en-US" dirty="0"/>
          </a:p>
        </p:txBody>
      </p:sp>
      <p:sp>
        <p:nvSpPr>
          <p:cNvPr id="5" name="Footer Placeholder 4"/>
          <p:cNvSpPr>
            <a:spLocks noGrp="1"/>
          </p:cNvSpPr>
          <p:nvPr>
            <p:ph type="ftr" sz="quarter" idx="11"/>
          </p:nvPr>
        </p:nvSpPr>
        <p:spPr/>
        <p:txBody>
          <a:bodyPr/>
          <a:lstStyle/>
          <a:p>
            <a:r>
              <a:rPr lang="en-US"/>
              <a:t>Qualité de dev Android par Jocelyn CARAMAN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9385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9F3A2E90-2915-AA46-9BD4-3F33E99CF684}" type="datetime1">
              <a:rPr lang="fr-FR" smtClean="0"/>
              <a:t>17/12/2023</a:t>
            </a:fld>
            <a:endParaRPr lang="en-US" dirty="0"/>
          </a:p>
        </p:txBody>
      </p:sp>
      <p:sp>
        <p:nvSpPr>
          <p:cNvPr id="3" name="Footer Placeholder 2"/>
          <p:cNvSpPr>
            <a:spLocks noGrp="1"/>
          </p:cNvSpPr>
          <p:nvPr>
            <p:ph type="ftr" sz="quarter" idx="11"/>
          </p:nvPr>
        </p:nvSpPr>
        <p:spPr/>
        <p:txBody>
          <a:bodyPr/>
          <a:lstStyle/>
          <a:p>
            <a:r>
              <a:rPr lang="en-US"/>
              <a:t>Qualité de dev Android par Jocelyn CARAMAN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3591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63D86D6-295F-FF4F-BAC6-03FD89D43F92}" type="datetime1">
              <a:rPr lang="fr-FR" smtClean="0"/>
              <a:t>17/12/2023</a:t>
            </a:fld>
            <a:endParaRPr lang="en-US" dirty="0"/>
          </a:p>
        </p:txBody>
      </p:sp>
      <p:sp>
        <p:nvSpPr>
          <p:cNvPr id="5" name="Footer Placeholder 4"/>
          <p:cNvSpPr>
            <a:spLocks noGrp="1"/>
          </p:cNvSpPr>
          <p:nvPr>
            <p:ph type="ftr" sz="quarter" idx="11"/>
          </p:nvPr>
        </p:nvSpPr>
        <p:spPr/>
        <p:txBody>
          <a:bodyPr/>
          <a:lstStyle/>
          <a:p>
            <a:r>
              <a:rPr lang="en-US"/>
              <a:t>Qualité de dev Android par Jocelyn CARAMAN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90806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D6DBAA6-986A-DC4E-9D5B-2861D460C47D}" type="datetime1">
              <a:rPr lang="fr-FR" smtClean="0"/>
              <a:t>17/12/2023</a:t>
            </a:fld>
            <a:endParaRPr lang="en-US" dirty="0"/>
          </a:p>
        </p:txBody>
      </p:sp>
      <p:sp>
        <p:nvSpPr>
          <p:cNvPr id="5" name="Footer Placeholder 4"/>
          <p:cNvSpPr>
            <a:spLocks noGrp="1"/>
          </p:cNvSpPr>
          <p:nvPr>
            <p:ph type="ftr" sz="quarter" idx="11"/>
          </p:nvPr>
        </p:nvSpPr>
        <p:spPr/>
        <p:txBody>
          <a:bodyPr/>
          <a:lstStyle/>
          <a:p>
            <a:r>
              <a:rPr lang="en-US"/>
              <a:t>Qualité de dev Android par Jocelyn CARAMAN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1116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8F84990-B8C0-5949-9010-2F64365866A3}" type="datetime1">
              <a:rPr lang="fr-FR" smtClean="0"/>
              <a:t>17/12/2023</a:t>
            </a:fld>
            <a:endParaRPr lang="en-US" dirty="0"/>
          </a:p>
        </p:txBody>
      </p:sp>
      <p:sp>
        <p:nvSpPr>
          <p:cNvPr id="5" name="Footer Placeholder 4"/>
          <p:cNvSpPr>
            <a:spLocks noGrp="1"/>
          </p:cNvSpPr>
          <p:nvPr>
            <p:ph type="ftr" sz="quarter" idx="11"/>
          </p:nvPr>
        </p:nvSpPr>
        <p:spPr/>
        <p:txBody>
          <a:bodyPr/>
          <a:lstStyle/>
          <a:p>
            <a:r>
              <a:rPr lang="en-US"/>
              <a:t>Qualité de dev Android par Jocelyn CARAMAN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6278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30C7DA0-1779-2440-B5B7-D03E92CC1046}" type="datetime1">
              <a:rPr lang="fr-FR" smtClean="0"/>
              <a:t>17/12/2023</a:t>
            </a:fld>
            <a:endParaRPr lang="en-US" dirty="0"/>
          </a:p>
        </p:txBody>
      </p:sp>
      <p:sp>
        <p:nvSpPr>
          <p:cNvPr id="5" name="Footer Placeholder 4"/>
          <p:cNvSpPr>
            <a:spLocks noGrp="1"/>
          </p:cNvSpPr>
          <p:nvPr>
            <p:ph type="ftr" sz="quarter" idx="11"/>
          </p:nvPr>
        </p:nvSpPr>
        <p:spPr/>
        <p:txBody>
          <a:bodyPr/>
          <a:lstStyle/>
          <a:p>
            <a:r>
              <a:rPr lang="en-US"/>
              <a:t>Qualité de dev Android par Jocelyn CARAMAN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7377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9BEAF04-9117-B345-87BB-B5B25AEE7120}" type="datetime1">
              <a:rPr lang="fr-FR" smtClean="0"/>
              <a:t>17/12/2023</a:t>
            </a:fld>
            <a:endParaRPr lang="en-US" dirty="0"/>
          </a:p>
        </p:txBody>
      </p:sp>
      <p:sp>
        <p:nvSpPr>
          <p:cNvPr id="6" name="Footer Placeholder 5"/>
          <p:cNvSpPr>
            <a:spLocks noGrp="1"/>
          </p:cNvSpPr>
          <p:nvPr>
            <p:ph type="ftr" sz="quarter" idx="11"/>
          </p:nvPr>
        </p:nvSpPr>
        <p:spPr/>
        <p:txBody>
          <a:bodyPr/>
          <a:lstStyle/>
          <a:p>
            <a:r>
              <a:rPr lang="en-US"/>
              <a:t>Qualité de dev Android par Jocelyn CARAMAN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60735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4C2D555-8E05-294A-A853-914DDC1D0438}" type="datetime1">
              <a:rPr lang="fr-FR" smtClean="0"/>
              <a:t>17/12/2023</a:t>
            </a:fld>
            <a:endParaRPr lang="en-US" dirty="0"/>
          </a:p>
        </p:txBody>
      </p:sp>
      <p:sp>
        <p:nvSpPr>
          <p:cNvPr id="8" name="Footer Placeholder 7"/>
          <p:cNvSpPr>
            <a:spLocks noGrp="1"/>
          </p:cNvSpPr>
          <p:nvPr>
            <p:ph type="ftr" sz="quarter" idx="11"/>
          </p:nvPr>
        </p:nvSpPr>
        <p:spPr/>
        <p:txBody>
          <a:bodyPr/>
          <a:lstStyle/>
          <a:p>
            <a:r>
              <a:rPr lang="en-US"/>
              <a:t>Qualité de dev Android par Jocelyn CARAMAN</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35786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F48DE3B-A062-B74F-86DE-22CE3B949265}" type="datetime1">
              <a:rPr lang="fr-FR" smtClean="0"/>
              <a:t>17/12/2023</a:t>
            </a:fld>
            <a:endParaRPr lang="en-US" dirty="0"/>
          </a:p>
        </p:txBody>
      </p:sp>
      <p:sp>
        <p:nvSpPr>
          <p:cNvPr id="4" name="Footer Placeholder 3"/>
          <p:cNvSpPr>
            <a:spLocks noGrp="1"/>
          </p:cNvSpPr>
          <p:nvPr>
            <p:ph type="ftr" sz="quarter" idx="11"/>
          </p:nvPr>
        </p:nvSpPr>
        <p:spPr/>
        <p:txBody>
          <a:bodyPr/>
          <a:lstStyle/>
          <a:p>
            <a:r>
              <a:rPr lang="en-US"/>
              <a:t>Qualité de dev Android par Jocelyn CARAMAN</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9216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FDA25-2CBB-1A47-9D7A-D54B63B90073}" type="datetime1">
              <a:rPr lang="fr-FR" smtClean="0"/>
              <a:t>17/12/2023</a:t>
            </a:fld>
            <a:endParaRPr lang="en-US" dirty="0"/>
          </a:p>
        </p:txBody>
      </p:sp>
      <p:sp>
        <p:nvSpPr>
          <p:cNvPr id="3" name="Footer Placeholder 2"/>
          <p:cNvSpPr>
            <a:spLocks noGrp="1"/>
          </p:cNvSpPr>
          <p:nvPr>
            <p:ph type="ftr" sz="quarter" idx="11"/>
          </p:nvPr>
        </p:nvSpPr>
        <p:spPr/>
        <p:txBody>
          <a:bodyPr/>
          <a:lstStyle/>
          <a:p>
            <a:r>
              <a:rPr lang="en-US"/>
              <a:t>Qualité de dev Android par Jocelyn CARAMAN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783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57190D-3CA6-634F-9D87-D4E7E1871D5F}" type="datetime1">
              <a:rPr lang="fr-FR" smtClean="0"/>
              <a:t>17/12/2023</a:t>
            </a:fld>
            <a:endParaRPr lang="en-US" dirty="0"/>
          </a:p>
        </p:txBody>
      </p:sp>
      <p:sp>
        <p:nvSpPr>
          <p:cNvPr id="6" name="Footer Placeholder 5"/>
          <p:cNvSpPr>
            <a:spLocks noGrp="1"/>
          </p:cNvSpPr>
          <p:nvPr>
            <p:ph type="ftr" sz="quarter" idx="11"/>
          </p:nvPr>
        </p:nvSpPr>
        <p:spPr/>
        <p:txBody>
          <a:bodyPr/>
          <a:lstStyle/>
          <a:p>
            <a:r>
              <a:rPr lang="en-US"/>
              <a:t>Qualité de dev Android par Jocelyn CARAMAN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0912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AA5B7288-A9E5-CC49-9BC2-65F0781B8A15}" type="datetime1">
              <a:rPr lang="fr-FR" smtClean="0"/>
              <a:t>17/12/2023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a:t>Qualité de dev Android par Jocelyn CARAMAN</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6456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a:t>Qualité de dev Android par Jocelyn CARAMAN</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AF2E0B0-DCA0-CD48-AC6D-E6C20BCFDE8E}" type="datetime1">
              <a:rPr lang="fr-FR" smtClean="0"/>
              <a:t>17/12/2023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783716"/>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android.com/codelabs/basic-android-kotlin-compose-activity-lifecycle?hl=fr"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android.com/codelabs/basic-android-kotlin-compose-viewmodel-and-state?hl=fr"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android.com/codelabs/basic-android-kotlin-compose-test-viewmodel?hl=fr"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877809-CE2A-A9BB-3D42-3ED6D2DAF89D}"/>
              </a:ext>
            </a:extLst>
          </p:cNvPr>
          <p:cNvSpPr>
            <a:spLocks noGrp="1"/>
          </p:cNvSpPr>
          <p:nvPr>
            <p:ph type="ctrTitle"/>
          </p:nvPr>
        </p:nvSpPr>
        <p:spPr/>
        <p:txBody>
          <a:bodyPr/>
          <a:lstStyle/>
          <a:p>
            <a:r>
              <a:rPr lang="fr-FR" dirty="0"/>
              <a:t>Architecture d’une application Android</a:t>
            </a:r>
          </a:p>
        </p:txBody>
      </p:sp>
      <p:sp>
        <p:nvSpPr>
          <p:cNvPr id="3" name="Sous-titre 2">
            <a:extLst>
              <a:ext uri="{FF2B5EF4-FFF2-40B4-BE49-F238E27FC236}">
                <a16:creationId xmlns:a16="http://schemas.microsoft.com/office/drawing/2014/main" id="{F9012920-232F-EB66-D67E-CC5F1F253632}"/>
              </a:ext>
            </a:extLst>
          </p:cNvPr>
          <p:cNvSpPr>
            <a:spLocks noGrp="1"/>
          </p:cNvSpPr>
          <p:nvPr>
            <p:ph type="subTitle" idx="1"/>
          </p:nvPr>
        </p:nvSpPr>
        <p:spPr/>
        <p:txBody>
          <a:bodyPr/>
          <a:lstStyle/>
          <a:p>
            <a:endParaRPr lang="fr-FR"/>
          </a:p>
        </p:txBody>
      </p:sp>
      <p:sp>
        <p:nvSpPr>
          <p:cNvPr id="4" name="Espace réservé du pied de page 3">
            <a:extLst>
              <a:ext uri="{FF2B5EF4-FFF2-40B4-BE49-F238E27FC236}">
                <a16:creationId xmlns:a16="http://schemas.microsoft.com/office/drawing/2014/main" id="{4153F59F-E41D-4F95-197F-5101B03097EE}"/>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358732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err="1"/>
              <a:t>onStop</a:t>
            </a:r>
            <a:r>
              <a:rPr lang="fr-FR" dirty="0"/>
              <a:t>()</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sz="half" idx="1"/>
          </p:nvPr>
        </p:nvSpPr>
        <p:spPr/>
        <p:txBody>
          <a:bodyPr/>
          <a:lstStyle/>
          <a:p>
            <a:r>
              <a:rPr lang="fr-FR" dirty="0"/>
              <a:t>Appelée après </a:t>
            </a:r>
            <a:r>
              <a:rPr lang="fr-FR" dirty="0" err="1"/>
              <a:t>onPause</a:t>
            </a:r>
            <a:r>
              <a:rPr lang="fr-FR" dirty="0"/>
              <a:t>() quand l’activité n’est plus visible</a:t>
            </a:r>
          </a:p>
          <a:p>
            <a:r>
              <a:rPr lang="fr-FR" dirty="0"/>
              <a:t>Peut être appelée plusieurs fois durant le cycle de vie</a:t>
            </a:r>
          </a:p>
          <a:p>
            <a:r>
              <a:rPr lang="fr-FR" dirty="0"/>
              <a:t>Après son exécution, activité à l’état </a:t>
            </a:r>
            <a:r>
              <a:rPr lang="fr-FR" b="1" dirty="0"/>
              <a:t>créée</a:t>
            </a:r>
          </a:p>
          <a:p>
            <a:r>
              <a:rPr lang="fr-FR" dirty="0"/>
              <a:t>Bonne endroit pour sauvegarder des éléments car il est possible que l’activité soit détruite après sans qu’on le sache</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pic>
        <p:nvPicPr>
          <p:cNvPr id="9218" name="Picture 2">
            <a:extLst>
              <a:ext uri="{FF2B5EF4-FFF2-40B4-BE49-F238E27FC236}">
                <a16:creationId xmlns:a16="http://schemas.microsoft.com/office/drawing/2014/main" id="{E7E27667-148E-B453-2140-31E0FCD04D7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11384" y="2026557"/>
            <a:ext cx="4629102" cy="457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80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FED03-4C90-117B-BD97-AE7D9EAD4E62}"/>
              </a:ext>
            </a:extLst>
          </p:cNvPr>
          <p:cNvSpPr>
            <a:spLocks noGrp="1"/>
          </p:cNvSpPr>
          <p:nvPr>
            <p:ph type="title"/>
          </p:nvPr>
        </p:nvSpPr>
        <p:spPr/>
        <p:txBody>
          <a:bodyPr/>
          <a:lstStyle/>
          <a:p>
            <a:r>
              <a:rPr lang="fr-FR" dirty="0"/>
              <a:t>Atelier 1 – Cycle de vie d’une activité avec Dessert </a:t>
            </a:r>
            <a:r>
              <a:rPr lang="fr-FR" dirty="0" err="1"/>
              <a:t>Clicker</a:t>
            </a:r>
            <a:endParaRPr lang="fr-FR" dirty="0"/>
          </a:p>
        </p:txBody>
      </p:sp>
      <p:sp>
        <p:nvSpPr>
          <p:cNvPr id="3" name="Espace réservé du texte 2">
            <a:extLst>
              <a:ext uri="{FF2B5EF4-FFF2-40B4-BE49-F238E27FC236}">
                <a16:creationId xmlns:a16="http://schemas.microsoft.com/office/drawing/2014/main" id="{DCACB666-732B-E244-CD09-B02C228490FF}"/>
              </a:ext>
            </a:extLst>
          </p:cNvPr>
          <p:cNvSpPr>
            <a:spLocks noGrp="1"/>
          </p:cNvSpPr>
          <p:nvPr>
            <p:ph type="body" idx="1"/>
          </p:nvPr>
        </p:nvSpPr>
        <p:spPr/>
        <p:txBody>
          <a:bodyPr/>
          <a:lstStyle/>
          <a:p>
            <a:pPr marL="0" indent="0" algn="l" defTabSz="457200" rtl="0" eaLnBrk="1" latinLnBrk="0" hangingPunct="1">
              <a:spcBef>
                <a:spcPct val="20000"/>
              </a:spcBef>
              <a:spcAft>
                <a:spcPts val="600"/>
              </a:spcAft>
              <a:buClr>
                <a:schemeClr val="accent1"/>
              </a:buClr>
              <a:buFont typeface="Wingdings 2" charset="2"/>
              <a:buNone/>
            </a:pPr>
            <a:r>
              <a:rPr lang="fr-FR" dirty="0">
                <a:hlinkClick r:id="rId2"/>
              </a:rPr>
              <a:t>https://developer.android.com/codelabs/basic-android-kotlin-compose-activity-lifecycle?hl=fr#</a:t>
            </a:r>
            <a:r>
              <a:rPr lang="fr-FR" dirty="0"/>
              <a:t> </a:t>
            </a:r>
          </a:p>
        </p:txBody>
      </p:sp>
      <p:sp>
        <p:nvSpPr>
          <p:cNvPr id="4" name="Espace réservé du pied de page 3">
            <a:extLst>
              <a:ext uri="{FF2B5EF4-FFF2-40B4-BE49-F238E27FC236}">
                <a16:creationId xmlns:a16="http://schemas.microsoft.com/office/drawing/2014/main" id="{9A4A8755-C959-6673-8ACD-3AFA96514C64}"/>
              </a:ext>
            </a:extLst>
          </p:cNvPr>
          <p:cNvSpPr>
            <a:spLocks noGrp="1"/>
          </p:cNvSpPr>
          <p:nvPr>
            <p:ph type="ftr" sz="quarter" idx="11"/>
          </p:nvPr>
        </p:nvSpPr>
        <p:spPr/>
        <p:txBody>
          <a:bodyPr/>
          <a:lstStyle/>
          <a:p>
            <a:r>
              <a:rPr lang="en-US" dirty="0" err="1"/>
              <a:t>Qualité</a:t>
            </a:r>
            <a:r>
              <a:rPr lang="en-US" dirty="0"/>
              <a:t> de dev Android par Jocelyn CARAMAN</a:t>
            </a:r>
          </a:p>
        </p:txBody>
      </p:sp>
    </p:spTree>
    <p:extLst>
      <p:ext uri="{BB962C8B-B14F-4D97-AF65-F5344CB8AC3E}">
        <p14:creationId xmlns:p14="http://schemas.microsoft.com/office/powerpoint/2010/main" val="94196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err="1"/>
              <a:t>onDestroy</a:t>
            </a:r>
            <a:r>
              <a:rPr lang="fr-FR" dirty="0"/>
              <a:t>()</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sz="half" idx="1"/>
          </p:nvPr>
        </p:nvSpPr>
        <p:spPr/>
        <p:txBody>
          <a:bodyPr/>
          <a:lstStyle/>
          <a:p>
            <a:r>
              <a:rPr lang="fr-FR" dirty="0"/>
              <a:t>Appelée après </a:t>
            </a:r>
            <a:r>
              <a:rPr lang="fr-FR" dirty="0" err="1"/>
              <a:t>onStop</a:t>
            </a:r>
            <a:r>
              <a:rPr lang="fr-FR" dirty="0"/>
              <a:t>() quand le système veut libéré les ressources liées à cette activité</a:t>
            </a:r>
          </a:p>
          <a:p>
            <a:r>
              <a:rPr lang="fr-FR" dirty="0"/>
              <a:t>Peut être liée à l’utilisateur (forcer l’arrêt par exemple) ou au système (besoin de ressources pour une autre app en premier plan)</a:t>
            </a:r>
          </a:p>
          <a:p>
            <a:r>
              <a:rPr lang="fr-FR" dirty="0"/>
              <a:t>Appelée 1 seule fois durant le cycle de vie</a:t>
            </a:r>
          </a:p>
          <a:p>
            <a:r>
              <a:rPr lang="fr-FR" dirty="0"/>
              <a:t>Après son exécution, activité à l’état </a:t>
            </a:r>
            <a:r>
              <a:rPr lang="fr-FR" b="1" dirty="0"/>
              <a:t>détruite</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pic>
        <p:nvPicPr>
          <p:cNvPr id="8" name="Picture 4" descr="Schéma du cycle de vie d'une activité">
            <a:extLst>
              <a:ext uri="{FF2B5EF4-FFF2-40B4-BE49-F238E27FC236}">
                <a16:creationId xmlns:a16="http://schemas.microsoft.com/office/drawing/2014/main" id="{29A1F13C-75CB-580A-916F-AA7A96DF95E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794056" y="2104934"/>
            <a:ext cx="3946430" cy="448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024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a:t>Exemple : ouvrir et fermer l’app</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idx="1"/>
          </p:nvPr>
        </p:nvSpPr>
        <p:spPr/>
        <p:txBody>
          <a:bodyPr>
            <a:normAutofit lnSpcReduction="10000"/>
          </a:bodyPr>
          <a:lstStyle/>
          <a:p>
            <a:r>
              <a:rPr lang="fr-FR" dirty="0"/>
              <a:t>Je lance l’app  :</a:t>
            </a:r>
          </a:p>
          <a:p>
            <a:r>
              <a:rPr lang="fr-FR" b="1" dirty="0" err="1"/>
              <a:t>onCreate</a:t>
            </a:r>
            <a:r>
              <a:rPr lang="fr-FR" b="1" dirty="0"/>
              <a:t>()</a:t>
            </a:r>
          </a:p>
          <a:p>
            <a:r>
              <a:rPr lang="fr-FR" b="1" dirty="0" err="1"/>
              <a:t>onStart</a:t>
            </a:r>
            <a:r>
              <a:rPr lang="fr-FR" b="1" dirty="0"/>
              <a:t>()</a:t>
            </a:r>
          </a:p>
          <a:p>
            <a:r>
              <a:rPr lang="fr-FR" b="1" dirty="0" err="1"/>
              <a:t>onResume</a:t>
            </a:r>
            <a:r>
              <a:rPr lang="fr-FR" b="1" dirty="0"/>
              <a:t>()</a:t>
            </a:r>
          </a:p>
          <a:p>
            <a:r>
              <a:rPr lang="fr-FR" dirty="0"/>
              <a:t>Puis, je la ferme (bouton retour ou accès à l’accueil) :</a:t>
            </a:r>
          </a:p>
          <a:p>
            <a:r>
              <a:rPr lang="fr-FR" b="1" dirty="0" err="1"/>
              <a:t>onPause</a:t>
            </a:r>
            <a:r>
              <a:rPr lang="fr-FR" b="1" dirty="0"/>
              <a:t>()</a:t>
            </a:r>
          </a:p>
          <a:p>
            <a:r>
              <a:rPr lang="fr-FR" b="1" dirty="0" err="1"/>
              <a:t>onStop</a:t>
            </a:r>
            <a:r>
              <a:rPr lang="fr-FR" b="1" dirty="0"/>
              <a:t>()</a:t>
            </a:r>
          </a:p>
          <a:p>
            <a:r>
              <a:rPr lang="fr-FR" dirty="0"/>
              <a:t>Si appel finish() dans l’app, arrêt forcé, fermé dans « applications récentes » ou bien par le système : </a:t>
            </a:r>
          </a:p>
          <a:p>
            <a:r>
              <a:rPr lang="fr-FR" b="1" dirty="0" err="1"/>
              <a:t>onDestroy</a:t>
            </a:r>
            <a:r>
              <a:rPr lang="fr-FR" b="1" dirty="0"/>
              <a:t>()</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3933155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a:t>Exemple : ouvrir, aller à l’écran d’accueil et revenir dans l’app</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idx="1"/>
          </p:nvPr>
        </p:nvSpPr>
        <p:spPr/>
        <p:txBody>
          <a:bodyPr>
            <a:normAutofit/>
          </a:bodyPr>
          <a:lstStyle/>
          <a:p>
            <a:r>
              <a:rPr lang="fr-FR" dirty="0"/>
              <a:t>Je lance l’app  :</a:t>
            </a:r>
          </a:p>
          <a:p>
            <a:r>
              <a:rPr lang="fr-FR" b="1" dirty="0" err="1"/>
              <a:t>onCreate</a:t>
            </a:r>
            <a:r>
              <a:rPr lang="fr-FR" b="1" dirty="0"/>
              <a:t>() -&gt; </a:t>
            </a:r>
            <a:r>
              <a:rPr lang="fr-FR" b="1" dirty="0" err="1"/>
              <a:t>onStart</a:t>
            </a:r>
            <a:r>
              <a:rPr lang="fr-FR" b="1" dirty="0"/>
              <a:t>() -&gt; </a:t>
            </a:r>
            <a:r>
              <a:rPr lang="fr-FR" b="1" dirty="0" err="1"/>
              <a:t>onResume</a:t>
            </a:r>
            <a:r>
              <a:rPr lang="fr-FR" b="1" dirty="0"/>
              <a:t>()</a:t>
            </a:r>
          </a:p>
          <a:p>
            <a:r>
              <a:rPr lang="fr-FR" dirty="0"/>
              <a:t>Puis, accès à l’écran d’accueil:</a:t>
            </a:r>
          </a:p>
          <a:p>
            <a:r>
              <a:rPr lang="fr-FR" b="1" dirty="0" err="1"/>
              <a:t>onPause</a:t>
            </a:r>
            <a:r>
              <a:rPr lang="fr-FR" b="1" dirty="0"/>
              <a:t>() -&gt; </a:t>
            </a:r>
            <a:r>
              <a:rPr lang="fr-FR" b="1" dirty="0" err="1"/>
              <a:t>onStop</a:t>
            </a:r>
            <a:r>
              <a:rPr lang="fr-FR" b="1" dirty="0"/>
              <a:t>()</a:t>
            </a:r>
          </a:p>
          <a:p>
            <a:r>
              <a:rPr lang="fr-FR" dirty="0"/>
              <a:t>Je reviens à l’app par « applications récentes » : </a:t>
            </a:r>
          </a:p>
          <a:p>
            <a:r>
              <a:rPr lang="fr-FR" b="1" dirty="0" err="1"/>
              <a:t>onRestart</a:t>
            </a:r>
            <a:r>
              <a:rPr lang="fr-FR" b="1" dirty="0"/>
              <a:t>() -&gt; </a:t>
            </a:r>
            <a:r>
              <a:rPr lang="fr-FR" b="1" dirty="0" err="1"/>
              <a:t>onStart</a:t>
            </a:r>
            <a:r>
              <a:rPr lang="fr-FR" b="1" dirty="0"/>
              <a:t>() -&gt; </a:t>
            </a:r>
            <a:r>
              <a:rPr lang="fr-FR" b="1" dirty="0" err="1"/>
              <a:t>onResume</a:t>
            </a:r>
            <a:r>
              <a:rPr lang="fr-FR" b="1" dirty="0"/>
              <a:t>()</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937510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a:t>Exemple : application partiellement masquée</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idx="1"/>
          </p:nvPr>
        </p:nvSpPr>
        <p:spPr/>
        <p:txBody>
          <a:bodyPr>
            <a:normAutofit/>
          </a:bodyPr>
          <a:lstStyle/>
          <a:p>
            <a:r>
              <a:rPr lang="fr-FR" dirty="0"/>
              <a:t>L’app est lancée puis je la masque en partie en affichant l’activité de partage :</a:t>
            </a:r>
          </a:p>
          <a:p>
            <a:r>
              <a:rPr lang="fr-FR" b="1" dirty="0" err="1"/>
              <a:t>onPause</a:t>
            </a:r>
            <a:r>
              <a:rPr lang="fr-FR" b="1" dirty="0"/>
              <a:t>() </a:t>
            </a:r>
          </a:p>
          <a:p>
            <a:r>
              <a:rPr lang="fr-FR" dirty="0"/>
              <a:t>Je tape en dehors l’écran de partage :</a:t>
            </a:r>
          </a:p>
          <a:p>
            <a:r>
              <a:rPr lang="fr-FR" b="1" dirty="0" err="1"/>
              <a:t>onResume</a:t>
            </a:r>
            <a:r>
              <a:rPr lang="fr-FR" b="1" dirty="0"/>
              <a:t>()</a:t>
            </a:r>
          </a:p>
          <a:p>
            <a:r>
              <a:rPr lang="fr-FR" dirty="0"/>
              <a:t>L’activité était </a:t>
            </a:r>
            <a:r>
              <a:rPr lang="fr-FR" b="1" dirty="0"/>
              <a:t>visible</a:t>
            </a:r>
            <a:r>
              <a:rPr lang="fr-FR" dirty="0"/>
              <a:t> mais n’avait pas le </a:t>
            </a:r>
            <a:r>
              <a:rPr lang="fr-FR" b="1" dirty="0"/>
              <a:t>focus</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55700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a:t>Changement de configuration</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idx="1"/>
          </p:nvPr>
        </p:nvSpPr>
        <p:spPr/>
        <p:txBody>
          <a:bodyPr>
            <a:normAutofit/>
          </a:bodyPr>
          <a:lstStyle/>
          <a:p>
            <a:r>
              <a:rPr lang="fr-FR" dirty="0" err="1"/>
              <a:t>Entrîner</a:t>
            </a:r>
            <a:r>
              <a:rPr lang="fr-FR" dirty="0"/>
              <a:t> par un changement tellement important que le meilleure moyen de le traiter est de redémarrer l’activité</a:t>
            </a:r>
          </a:p>
          <a:p>
            <a:r>
              <a:rPr lang="fr-FR" dirty="0"/>
              <a:t>Changement qui peut impliquer des modifications de la mise en page ou de l’orientation du texte</a:t>
            </a:r>
          </a:p>
          <a:p>
            <a:r>
              <a:rPr lang="fr-FR" dirty="0"/>
              <a:t>Exemple :</a:t>
            </a:r>
          </a:p>
          <a:p>
            <a:pPr lvl="1"/>
            <a:r>
              <a:rPr lang="fr-FR" dirty="0"/>
              <a:t>Changement de langue de l’appareil</a:t>
            </a:r>
          </a:p>
          <a:p>
            <a:pPr lvl="1"/>
            <a:r>
              <a:rPr lang="fr-FR" dirty="0"/>
              <a:t>Branchement sur une station d’accueil ou ajout d’un clavier physique</a:t>
            </a:r>
          </a:p>
          <a:p>
            <a:pPr lvl="1"/>
            <a:r>
              <a:rPr lang="fr-FR" dirty="0"/>
              <a:t>Changement d’orientation de l’</a:t>
            </a:r>
            <a:r>
              <a:rPr lang="fr-FR" dirty="0" err="1"/>
              <a:t>appareilk</a:t>
            </a:r>
            <a:endParaRPr lang="fr-FR" dirty="0"/>
          </a:p>
          <a:p>
            <a:pPr lvl="1"/>
            <a:endParaRPr lang="fr-FR" dirty="0"/>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173926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a:t>Exemple : changement d’orientation</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idx="1"/>
          </p:nvPr>
        </p:nvSpPr>
        <p:spPr/>
        <p:txBody>
          <a:bodyPr>
            <a:normAutofit/>
          </a:bodyPr>
          <a:lstStyle/>
          <a:p>
            <a:r>
              <a:rPr lang="fr-FR" dirty="0"/>
              <a:t>L’app est lancée :</a:t>
            </a:r>
          </a:p>
          <a:p>
            <a:r>
              <a:rPr lang="fr-FR" b="1" dirty="0" err="1"/>
              <a:t>onCreate</a:t>
            </a:r>
            <a:r>
              <a:rPr lang="fr-FR" b="1" dirty="0"/>
              <a:t>() -&gt; </a:t>
            </a:r>
            <a:r>
              <a:rPr lang="fr-FR" b="1" dirty="0" err="1"/>
              <a:t>onStart</a:t>
            </a:r>
            <a:r>
              <a:rPr lang="fr-FR" b="1" dirty="0"/>
              <a:t>() -&gt; </a:t>
            </a:r>
            <a:r>
              <a:rPr lang="fr-FR" b="1" dirty="0" err="1"/>
              <a:t>onResume</a:t>
            </a:r>
            <a:r>
              <a:rPr lang="fr-FR" b="1" dirty="0"/>
              <a:t>()</a:t>
            </a:r>
          </a:p>
          <a:p>
            <a:r>
              <a:rPr lang="fr-FR" dirty="0"/>
              <a:t>Je change l’orientation de mon téléphone (ex portrait vers paysage) :</a:t>
            </a:r>
          </a:p>
          <a:p>
            <a:r>
              <a:rPr lang="fr-FR" b="1" dirty="0" err="1"/>
              <a:t>onPause</a:t>
            </a:r>
            <a:r>
              <a:rPr lang="fr-FR" b="1" dirty="0"/>
              <a:t>() -&gt; </a:t>
            </a:r>
            <a:r>
              <a:rPr lang="fr-FR" b="1" dirty="0" err="1"/>
              <a:t>onStop</a:t>
            </a:r>
            <a:r>
              <a:rPr lang="fr-FR" b="1" dirty="0"/>
              <a:t>() -&gt; </a:t>
            </a:r>
            <a:r>
              <a:rPr lang="fr-FR" b="1" dirty="0" err="1"/>
              <a:t>onDestroy</a:t>
            </a:r>
            <a:r>
              <a:rPr lang="fr-FR" b="1" dirty="0"/>
              <a:t>()</a:t>
            </a:r>
          </a:p>
          <a:p>
            <a:r>
              <a:rPr lang="fr-FR" b="1" dirty="0"/>
              <a:t>Puis :</a:t>
            </a:r>
          </a:p>
          <a:p>
            <a:r>
              <a:rPr lang="fr-FR" b="1" dirty="0" err="1"/>
              <a:t>onCrate</a:t>
            </a:r>
            <a:r>
              <a:rPr lang="fr-FR" b="1" dirty="0"/>
              <a:t>() -&gt; </a:t>
            </a:r>
            <a:r>
              <a:rPr lang="fr-FR" b="1" dirty="0" err="1"/>
              <a:t>onStart</a:t>
            </a:r>
            <a:r>
              <a:rPr lang="fr-FR" b="1" dirty="0"/>
              <a:t>() -&gt; </a:t>
            </a:r>
            <a:r>
              <a:rPr lang="fr-FR" b="1" dirty="0" err="1"/>
              <a:t>onResume</a:t>
            </a:r>
            <a:r>
              <a:rPr lang="fr-FR" b="1" dirty="0"/>
              <a:t>()</a:t>
            </a:r>
          </a:p>
          <a:p>
            <a:r>
              <a:rPr lang="fr-FR" dirty="0"/>
              <a:t>L’activité est recréée et repasse par tous les callbacks du cycle de vie</a:t>
            </a:r>
            <a:endParaRPr lang="fr-FR" b="1" dirty="0"/>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178966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a:t>Sauvegarder les états dans Compose après un changement de configuration</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idx="1"/>
          </p:nvPr>
        </p:nvSpPr>
        <p:spPr/>
        <p:txBody>
          <a:bodyPr>
            <a:normAutofit/>
          </a:bodyPr>
          <a:lstStyle/>
          <a:p>
            <a:r>
              <a:rPr lang="fr-FR" b="1" dirty="0" err="1"/>
              <a:t>remember</a:t>
            </a:r>
            <a:r>
              <a:rPr lang="fr-FR" dirty="0"/>
              <a:t> permet de conserver la valeur d’un état après une recomposition</a:t>
            </a:r>
          </a:p>
          <a:p>
            <a:r>
              <a:rPr lang="fr-FR" dirty="0"/>
              <a:t>Mais quand une activité est recréée, le composable repasse par la composition initiale et l’état est donc perdue</a:t>
            </a:r>
          </a:p>
          <a:p>
            <a:r>
              <a:rPr lang="fr-FR" dirty="0"/>
              <a:t>Utiliser </a:t>
            </a:r>
            <a:r>
              <a:rPr lang="fr-FR" b="1" dirty="0" err="1"/>
              <a:t>rememberSaveable</a:t>
            </a:r>
            <a:r>
              <a:rPr lang="fr-FR" dirty="0"/>
              <a:t> pour sauvegarder l’état après une recomposition ET un changement de configuration </a:t>
            </a:r>
          </a:p>
          <a:p>
            <a:endParaRPr lang="fr-FR" b="1" dirty="0"/>
          </a:p>
          <a:p>
            <a:r>
              <a:rPr lang="fr-FR" dirty="0">
                <a:effectLst/>
                <a:highlight>
                  <a:srgbClr val="000000"/>
                </a:highlight>
                <a:latin typeface="Consolas" panose="020B0609020204030204" pitchFamily="49" charset="0"/>
                <a:cs typeface="Consolas" panose="020B0609020204030204" pitchFamily="49" charset="0"/>
              </a:rPr>
              <a:t>var revenue by </a:t>
            </a:r>
            <a:r>
              <a:rPr lang="fr-FR" dirty="0" err="1">
                <a:effectLst/>
                <a:highlight>
                  <a:srgbClr val="000000"/>
                </a:highlight>
                <a:latin typeface="Consolas" panose="020B0609020204030204" pitchFamily="49" charset="0"/>
                <a:cs typeface="Consolas" panose="020B0609020204030204" pitchFamily="49" charset="0"/>
              </a:rPr>
              <a:t>rememberSaveable</a:t>
            </a:r>
            <a:r>
              <a:rPr lang="fr-FR" dirty="0">
                <a:effectLst/>
                <a:highlight>
                  <a:srgbClr val="000000"/>
                </a:highlight>
                <a:latin typeface="Consolas" panose="020B0609020204030204" pitchFamily="49" charset="0"/>
                <a:cs typeface="Consolas" panose="020B0609020204030204" pitchFamily="49" charset="0"/>
              </a:rPr>
              <a:t> { </a:t>
            </a:r>
            <a:r>
              <a:rPr lang="fr-FR" dirty="0" err="1">
                <a:effectLst/>
                <a:highlight>
                  <a:srgbClr val="000000"/>
                </a:highlight>
                <a:latin typeface="Consolas" panose="020B0609020204030204" pitchFamily="49" charset="0"/>
                <a:cs typeface="Consolas" panose="020B0609020204030204" pitchFamily="49" charset="0"/>
              </a:rPr>
              <a:t>mutableStateOf</a:t>
            </a:r>
            <a:r>
              <a:rPr lang="fr-FR" dirty="0">
                <a:effectLst/>
                <a:highlight>
                  <a:srgbClr val="000000"/>
                </a:highlight>
                <a:latin typeface="Consolas" panose="020B0609020204030204" pitchFamily="49" charset="0"/>
                <a:cs typeface="Consolas" panose="020B0609020204030204" pitchFamily="49" charset="0"/>
              </a:rPr>
              <a:t>(0) }</a:t>
            </a:r>
            <a:endParaRPr lang="fr-FR" b="1" dirty="0">
              <a:highlight>
                <a:srgbClr val="000000"/>
              </a:highlight>
              <a:latin typeface="Consolas" panose="020B0609020204030204" pitchFamily="49" charset="0"/>
              <a:cs typeface="Consolas" panose="020B0609020204030204" pitchFamily="49" charset="0"/>
            </a:endParaRP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56430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Pourquoi architecturer son app ?</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idx="1"/>
          </p:nvPr>
        </p:nvSpPr>
        <p:spPr/>
        <p:txBody>
          <a:bodyPr/>
          <a:lstStyle/>
          <a:p>
            <a:r>
              <a:rPr lang="fr-FR" dirty="0"/>
              <a:t>Permet de construite une app :</a:t>
            </a:r>
          </a:p>
          <a:p>
            <a:pPr lvl="1"/>
            <a:r>
              <a:rPr lang="fr-FR" dirty="0"/>
              <a:t>Robuste</a:t>
            </a:r>
          </a:p>
          <a:p>
            <a:pPr lvl="1"/>
            <a:r>
              <a:rPr lang="fr-FR" dirty="0"/>
              <a:t>Maintenable</a:t>
            </a:r>
          </a:p>
          <a:p>
            <a:pPr lvl="1"/>
            <a:r>
              <a:rPr lang="fr-FR" dirty="0"/>
              <a:t>Extensible</a:t>
            </a:r>
          </a:p>
          <a:p>
            <a:pPr lvl="1"/>
            <a:r>
              <a:rPr lang="fr-FR" dirty="0"/>
              <a:t>Testable</a:t>
            </a:r>
          </a:p>
          <a:p>
            <a:pPr lvl="1"/>
            <a:r>
              <a:rPr lang="fr-FR" dirty="0"/>
              <a:t>Collaborative</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8280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457A82-0810-2468-6FF4-B7875C47A859}"/>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045BC6EA-0426-B34D-09EC-E70068B5F3FD}"/>
              </a:ext>
            </a:extLst>
          </p:cNvPr>
          <p:cNvSpPr>
            <a:spLocks noGrp="1"/>
          </p:cNvSpPr>
          <p:nvPr>
            <p:ph idx="1"/>
          </p:nvPr>
        </p:nvSpPr>
        <p:spPr/>
        <p:txBody>
          <a:bodyPr/>
          <a:lstStyle/>
          <a:p>
            <a:r>
              <a:rPr lang="fr-FR" dirty="0"/>
              <a:t>Comment organiser son code pour faciliter le test, la maintenance, la collaboration et la scalabilité ?</a:t>
            </a:r>
          </a:p>
          <a:p>
            <a:r>
              <a:rPr lang="fr-FR" dirty="0"/>
              <a:t>Comment faciliter la gestion de beaucoup plus d’écrans et de logique dans l’app ?</a:t>
            </a:r>
          </a:p>
          <a:p>
            <a:r>
              <a:rPr lang="fr-FR" dirty="0"/>
              <a:t>Comment gérer l’activité de l’utilisateur qui ne va pas forcément rester focus sur notre app ?</a:t>
            </a:r>
          </a:p>
          <a:p>
            <a:endParaRPr lang="fr-FR" dirty="0"/>
          </a:p>
        </p:txBody>
      </p:sp>
      <p:sp>
        <p:nvSpPr>
          <p:cNvPr id="4" name="Espace réservé du pied de page 3">
            <a:extLst>
              <a:ext uri="{FF2B5EF4-FFF2-40B4-BE49-F238E27FC236}">
                <a16:creationId xmlns:a16="http://schemas.microsoft.com/office/drawing/2014/main" id="{CCE637FD-1EEC-FAA8-02C9-B33EED09364F}"/>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174620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Pourquoi architecturer son app ?</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idx="1"/>
          </p:nvPr>
        </p:nvSpPr>
        <p:spPr/>
        <p:txBody>
          <a:bodyPr/>
          <a:lstStyle/>
          <a:p>
            <a:r>
              <a:rPr lang="fr-FR" dirty="0"/>
              <a:t>Mettre en place la séparation des préoccupations (ou </a:t>
            </a:r>
            <a:r>
              <a:rPr lang="fr-FR" dirty="0" err="1"/>
              <a:t>separation</a:t>
            </a:r>
            <a:r>
              <a:rPr lang="fr-FR" dirty="0"/>
              <a:t> of </a:t>
            </a:r>
            <a:r>
              <a:rPr lang="fr-FR" dirty="0" err="1"/>
              <a:t>concerns</a:t>
            </a:r>
            <a:r>
              <a:rPr lang="fr-FR" dirty="0"/>
              <a:t>)</a:t>
            </a:r>
          </a:p>
          <a:p>
            <a:r>
              <a:rPr lang="fr-FR" dirty="0"/>
              <a:t>Diviser un gros problème en plusieurs petits problèmes plus simple et facilement testable</a:t>
            </a:r>
          </a:p>
          <a:p>
            <a:r>
              <a:rPr lang="fr-FR" dirty="0"/>
              <a:t>Utilisation de l’encapsulation avec </a:t>
            </a:r>
            <a:r>
              <a:rPr lang="fr-FR" dirty="0" err="1"/>
              <a:t>Kotlin</a:t>
            </a:r>
            <a:r>
              <a:rPr lang="fr-FR" dirty="0"/>
              <a:t> : les </a:t>
            </a:r>
            <a:r>
              <a:rPr lang="fr-FR" b="1" dirty="0"/>
              <a:t>interfaces</a:t>
            </a:r>
            <a:r>
              <a:rPr lang="fr-FR" dirty="0"/>
              <a:t> avec méthodes accessibles à l’extérieur et implémentation privée</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269894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Pourquoi architecturer son app ?</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idx="1"/>
          </p:nvPr>
        </p:nvSpPr>
        <p:spPr/>
        <p:txBody>
          <a:bodyPr/>
          <a:lstStyle/>
          <a:p>
            <a:r>
              <a:rPr lang="fr-FR" dirty="0"/>
              <a:t>Pour les tests :</a:t>
            </a:r>
          </a:p>
          <a:p>
            <a:pPr lvl="1"/>
            <a:r>
              <a:rPr lang="fr-FR" dirty="0"/>
              <a:t>Facilite le test car moins de surface à tester et moins de dépendances extérieures</a:t>
            </a:r>
          </a:p>
          <a:p>
            <a:pPr lvl="1"/>
            <a:r>
              <a:rPr lang="fr-FR" dirty="0"/>
              <a:t>Plus on teste de fonctionnalité de l’app ou </a:t>
            </a:r>
            <a:r>
              <a:rPr lang="fr-FR" b="1" dirty="0"/>
              <a:t>test </a:t>
            </a:r>
            <a:r>
              <a:rPr lang="fr-FR" b="1" dirty="0" err="1"/>
              <a:t>coverage</a:t>
            </a:r>
            <a:r>
              <a:rPr lang="fr-FR" b="1" dirty="0"/>
              <a:t> , </a:t>
            </a:r>
            <a:r>
              <a:rPr lang="fr-FR" dirty="0"/>
              <a:t>plus on prévient l’arrivée de bogues</a:t>
            </a:r>
          </a:p>
          <a:p>
            <a:endParaRPr lang="fr-FR" dirty="0"/>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337517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Pourquoi architecturer son app ?</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idx="1"/>
          </p:nvPr>
        </p:nvSpPr>
        <p:spPr/>
        <p:txBody>
          <a:bodyPr/>
          <a:lstStyle/>
          <a:p>
            <a:r>
              <a:rPr lang="fr-FR" dirty="0"/>
              <a:t>Les tests permettent de s’assurer que l’app est robuste</a:t>
            </a:r>
          </a:p>
          <a:p>
            <a:r>
              <a:rPr lang="fr-FR" dirty="0"/>
              <a:t>L’architecture permet de la rendre robuste de par sa conception</a:t>
            </a:r>
          </a:p>
          <a:p>
            <a:r>
              <a:rPr lang="fr-FR" dirty="0"/>
              <a:t>Repose sur la séparation en différentes couches</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1111882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Comment architecturer son app ?</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idx="1"/>
          </p:nvPr>
        </p:nvSpPr>
        <p:spPr/>
        <p:txBody>
          <a:bodyPr/>
          <a:lstStyle/>
          <a:p>
            <a:r>
              <a:rPr lang="fr-FR" dirty="0"/>
              <a:t>Ajouter de nouvelles fonctionnalités implique du nouveau code</a:t>
            </a:r>
          </a:p>
          <a:p>
            <a:r>
              <a:rPr lang="fr-FR" dirty="0"/>
              <a:t>En séparant en plusieurs couches bien définies, les ajouts auront lieux qu’à certains endroits précis avec peu voir pas d’impact sur le reste</a:t>
            </a:r>
          </a:p>
          <a:p>
            <a:r>
              <a:rPr lang="fr-FR" dirty="0"/>
              <a:t>Clarifie également la communication entre les couches</a:t>
            </a:r>
          </a:p>
          <a:p>
            <a:r>
              <a:rPr lang="fr-FR" dirty="0"/>
              <a:t>Rend plus clair la fonction de chaque pièce</a:t>
            </a:r>
          </a:p>
          <a:p>
            <a:r>
              <a:rPr lang="fr-FR" dirty="0"/>
              <a:t>Facilite la collaboration en évitant de devoir modifier les mêmes fichiers</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281231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Architecture grâce aux différentes couches</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idx="1"/>
          </p:nvPr>
        </p:nvSpPr>
        <p:spPr/>
        <p:txBody>
          <a:bodyPr>
            <a:normAutofit/>
          </a:bodyPr>
          <a:lstStyle/>
          <a:p>
            <a:r>
              <a:rPr lang="fr-FR" dirty="0"/>
              <a:t>Couche interface utilisateur</a:t>
            </a:r>
          </a:p>
          <a:p>
            <a:r>
              <a:rPr lang="fr-FR" dirty="0"/>
              <a:t>Couche donnée</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55444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Couche interface utilisateur</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sz="half" idx="1"/>
          </p:nvPr>
        </p:nvSpPr>
        <p:spPr/>
        <p:txBody>
          <a:bodyPr>
            <a:normAutofit/>
          </a:bodyPr>
          <a:lstStyle/>
          <a:p>
            <a:r>
              <a:rPr lang="fr-FR" dirty="0"/>
              <a:t>Classes dépendantes de l’OS (comme l’activité)</a:t>
            </a:r>
          </a:p>
          <a:p>
            <a:r>
              <a:rPr lang="fr-FR" dirty="0"/>
              <a:t>Défini l’interface</a:t>
            </a:r>
          </a:p>
          <a:p>
            <a:r>
              <a:rPr lang="fr-FR" dirty="0"/>
              <a:t>Gère les interactions de l’utilisateur</a:t>
            </a:r>
          </a:p>
        </p:txBody>
      </p:sp>
      <p:pic>
        <p:nvPicPr>
          <p:cNvPr id="7" name="Espace réservé du contenu 6" descr="Une image contenant texte, capture d’écran, Police, ligne&#10;&#10;Description générée automatiquement">
            <a:extLst>
              <a:ext uri="{FF2B5EF4-FFF2-40B4-BE49-F238E27FC236}">
                <a16:creationId xmlns:a16="http://schemas.microsoft.com/office/drawing/2014/main" id="{35D86EE7-F1F3-2735-CF02-AD650316DDEB}"/>
              </a:ext>
            </a:extLst>
          </p:cNvPr>
          <p:cNvPicPr>
            <a:picLocks noGrp="1" noChangeAspect="1"/>
          </p:cNvPicPr>
          <p:nvPr>
            <p:ph sz="half" idx="2"/>
          </p:nvPr>
        </p:nvPicPr>
        <p:blipFill>
          <a:blip r:embed="rId3"/>
          <a:stretch>
            <a:fillRect/>
          </a:stretch>
        </p:blipFill>
        <p:spPr>
          <a:xfrm>
            <a:off x="6095999" y="3429000"/>
            <a:ext cx="5794375" cy="1484118"/>
          </a:xfrm>
        </p:spPr>
      </p:pic>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66784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Couche données</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sz="half" idx="1"/>
          </p:nvPr>
        </p:nvSpPr>
        <p:spPr/>
        <p:txBody>
          <a:bodyPr>
            <a:normAutofit/>
          </a:bodyPr>
          <a:lstStyle/>
          <a:p>
            <a:r>
              <a:rPr lang="fr-FR" dirty="0"/>
              <a:t>Classes idéalement indépendantes de l’OS (pour être testées unitairement)</a:t>
            </a:r>
          </a:p>
          <a:p>
            <a:r>
              <a:rPr lang="fr-FR" dirty="0"/>
              <a:t>Les données de l’application</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pic>
        <p:nvPicPr>
          <p:cNvPr id="9" name="Espace réservé du contenu 8" descr="Une image contenant texte, capture d’écran, Police, ligne&#10;&#10;Description générée automatiquement">
            <a:extLst>
              <a:ext uri="{FF2B5EF4-FFF2-40B4-BE49-F238E27FC236}">
                <a16:creationId xmlns:a16="http://schemas.microsoft.com/office/drawing/2014/main" id="{D2F19E61-8DC0-9EDB-DC86-554D68E24743}"/>
              </a:ext>
            </a:extLst>
          </p:cNvPr>
          <p:cNvPicPr>
            <a:picLocks noGrp="1" noChangeAspect="1"/>
          </p:cNvPicPr>
          <p:nvPr>
            <p:ph sz="half" idx="2"/>
          </p:nvPr>
        </p:nvPicPr>
        <p:blipFill>
          <a:blip r:embed="rId3"/>
          <a:stretch>
            <a:fillRect/>
          </a:stretch>
        </p:blipFill>
        <p:spPr>
          <a:xfrm>
            <a:off x="6188075" y="3544047"/>
            <a:ext cx="5194300" cy="995456"/>
          </a:xfrm>
        </p:spPr>
      </p:pic>
    </p:spTree>
    <p:extLst>
      <p:ext uri="{BB962C8B-B14F-4D97-AF65-F5344CB8AC3E}">
        <p14:creationId xmlns:p14="http://schemas.microsoft.com/office/powerpoint/2010/main" val="1293343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Communication entre les couches</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sz="half" idx="1"/>
          </p:nvPr>
        </p:nvSpPr>
        <p:spPr/>
        <p:txBody>
          <a:bodyPr>
            <a:normAutofit/>
          </a:bodyPr>
          <a:lstStyle/>
          <a:p>
            <a:r>
              <a:rPr lang="fr-FR" dirty="0"/>
              <a:t>Compartimenter les couches pour que des changements n’impactent pas l’autre</a:t>
            </a:r>
          </a:p>
          <a:p>
            <a:r>
              <a:rPr lang="fr-FR" dirty="0"/>
              <a:t>S’assurer que la communication soit structurer sinon il n’y a intérêt à séparer en différentes couches</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pic>
        <p:nvPicPr>
          <p:cNvPr id="8" name="Espace réservé du contenu 7" descr="Une image contenant texte, capture d’écran, ligne, Police&#10;&#10;Description générée automatiquement">
            <a:extLst>
              <a:ext uri="{FF2B5EF4-FFF2-40B4-BE49-F238E27FC236}">
                <a16:creationId xmlns:a16="http://schemas.microsoft.com/office/drawing/2014/main" id="{8DC94316-9AC3-4493-4038-0202AE8CA977}"/>
              </a:ext>
            </a:extLst>
          </p:cNvPr>
          <p:cNvPicPr>
            <a:picLocks noGrp="1" noChangeAspect="1"/>
          </p:cNvPicPr>
          <p:nvPr>
            <p:ph sz="half" idx="2"/>
          </p:nvPr>
        </p:nvPicPr>
        <p:blipFill>
          <a:blip r:embed="rId3"/>
          <a:stretch>
            <a:fillRect/>
          </a:stretch>
        </p:blipFill>
        <p:spPr>
          <a:xfrm>
            <a:off x="6523100" y="2222500"/>
            <a:ext cx="4524249" cy="3638550"/>
          </a:xfrm>
        </p:spPr>
      </p:pic>
    </p:spTree>
    <p:extLst>
      <p:ext uri="{BB962C8B-B14F-4D97-AF65-F5344CB8AC3E}">
        <p14:creationId xmlns:p14="http://schemas.microsoft.com/office/powerpoint/2010/main" val="132111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Flux de données unidirectionnel</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sz="half" idx="1"/>
          </p:nvPr>
        </p:nvSpPr>
        <p:spPr/>
        <p:txBody>
          <a:bodyPr>
            <a:normAutofit/>
          </a:bodyPr>
          <a:lstStyle/>
          <a:p>
            <a:r>
              <a:rPr lang="fr-FR" dirty="0"/>
              <a:t>Le flux de données unidirectionnel (</a:t>
            </a:r>
            <a:r>
              <a:rPr lang="fr-FR" dirty="0" err="1"/>
              <a:t>Unidirectionnal</a:t>
            </a:r>
            <a:r>
              <a:rPr lang="fr-FR" dirty="0"/>
              <a:t> Data Flow) assure que les données naviguent que dans un seul sens</a:t>
            </a:r>
          </a:p>
          <a:p>
            <a:r>
              <a:rPr lang="fr-FR" dirty="0"/>
              <a:t>Structure la communication entre les couches</a:t>
            </a:r>
          </a:p>
          <a:p>
            <a:r>
              <a:rPr lang="fr-FR" dirty="0"/>
              <a:t>Restreint la surface d’accès</a:t>
            </a:r>
          </a:p>
          <a:p>
            <a:r>
              <a:rPr lang="fr-FR" dirty="0"/>
              <a:t>Évite l’interdépendance</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pic>
        <p:nvPicPr>
          <p:cNvPr id="9" name="Espace réservé du contenu 8" descr="Une image contenant texte, capture d’écran, Police, ligne&#10;&#10;Description générée automatiquement">
            <a:extLst>
              <a:ext uri="{FF2B5EF4-FFF2-40B4-BE49-F238E27FC236}">
                <a16:creationId xmlns:a16="http://schemas.microsoft.com/office/drawing/2014/main" id="{FDBAB4A8-6E91-0D51-30A4-AAC32FDE0570}"/>
              </a:ext>
            </a:extLst>
          </p:cNvPr>
          <p:cNvPicPr>
            <a:picLocks noGrp="1" noChangeAspect="1"/>
          </p:cNvPicPr>
          <p:nvPr>
            <p:ph sz="half" idx="2"/>
          </p:nvPr>
        </p:nvPicPr>
        <p:blipFill>
          <a:blip r:embed="rId3"/>
          <a:stretch>
            <a:fillRect/>
          </a:stretch>
        </p:blipFill>
        <p:spPr>
          <a:xfrm>
            <a:off x="6188075" y="2732348"/>
            <a:ext cx="5194300" cy="2618853"/>
          </a:xfrm>
        </p:spPr>
      </p:pic>
    </p:spTree>
    <p:extLst>
      <p:ext uri="{BB962C8B-B14F-4D97-AF65-F5344CB8AC3E}">
        <p14:creationId xmlns:p14="http://schemas.microsoft.com/office/powerpoint/2010/main" val="1767586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A2E0B-F34D-25DE-A16E-956D61C8ECB7}"/>
              </a:ext>
            </a:extLst>
          </p:cNvPr>
          <p:cNvSpPr>
            <a:spLocks noGrp="1"/>
          </p:cNvSpPr>
          <p:nvPr>
            <p:ph type="title"/>
          </p:nvPr>
        </p:nvSpPr>
        <p:spPr/>
        <p:txBody>
          <a:bodyPr/>
          <a:lstStyle/>
          <a:p>
            <a:r>
              <a:rPr lang="fr-FR" dirty="0"/>
              <a:t>Flux de données unidirectionnel</a:t>
            </a:r>
          </a:p>
        </p:txBody>
      </p:sp>
      <p:sp>
        <p:nvSpPr>
          <p:cNvPr id="6" name="Espace réservé du contenu 5">
            <a:extLst>
              <a:ext uri="{FF2B5EF4-FFF2-40B4-BE49-F238E27FC236}">
                <a16:creationId xmlns:a16="http://schemas.microsoft.com/office/drawing/2014/main" id="{C834A11B-5602-A5FB-F5DC-90FC25E5F8ED}"/>
              </a:ext>
            </a:extLst>
          </p:cNvPr>
          <p:cNvSpPr>
            <a:spLocks noGrp="1"/>
          </p:cNvSpPr>
          <p:nvPr>
            <p:ph sz="half" idx="1"/>
          </p:nvPr>
        </p:nvSpPr>
        <p:spPr/>
        <p:txBody>
          <a:bodyPr>
            <a:normAutofit/>
          </a:bodyPr>
          <a:lstStyle/>
          <a:p>
            <a:r>
              <a:rPr lang="fr-FR" dirty="0"/>
              <a:t>Défini des événements qui viennent de l’utilisateur ou du système et qui mettent à jour les données (ex défiler une liste de données, appui sur un bouton…)</a:t>
            </a:r>
          </a:p>
          <a:p>
            <a:r>
              <a:rPr lang="fr-FR" dirty="0"/>
              <a:t>La couche données charge alors les nouvelles données et les mets à disposition de l’interface</a:t>
            </a:r>
          </a:p>
          <a:p>
            <a:r>
              <a:rPr lang="fr-FR" dirty="0"/>
              <a:t>L’interface qui observe les changements de donnée met à jour son interface</a:t>
            </a:r>
          </a:p>
        </p:txBody>
      </p:sp>
      <p:sp>
        <p:nvSpPr>
          <p:cNvPr id="5" name="Espace réservé du pied de page 4">
            <a:extLst>
              <a:ext uri="{FF2B5EF4-FFF2-40B4-BE49-F238E27FC236}">
                <a16:creationId xmlns:a16="http://schemas.microsoft.com/office/drawing/2014/main" id="{55BD3DE8-0C5E-D6F0-7E29-DC9027B580F6}"/>
              </a:ext>
            </a:extLst>
          </p:cNvPr>
          <p:cNvSpPr>
            <a:spLocks noGrp="1"/>
          </p:cNvSpPr>
          <p:nvPr>
            <p:ph type="ftr" sz="quarter" idx="11"/>
          </p:nvPr>
        </p:nvSpPr>
        <p:spPr/>
        <p:txBody>
          <a:bodyPr/>
          <a:lstStyle/>
          <a:p>
            <a:r>
              <a:rPr lang="en-US"/>
              <a:t>Qualité de dev Android par Jocelyn CARAMAN</a:t>
            </a:r>
            <a:endParaRPr lang="en-US" dirty="0"/>
          </a:p>
        </p:txBody>
      </p:sp>
      <p:pic>
        <p:nvPicPr>
          <p:cNvPr id="9" name="Espace réservé du contenu 8" descr="Une image contenant texte, capture d’écran, Police, ligne&#10;&#10;Description générée automatiquement">
            <a:extLst>
              <a:ext uri="{FF2B5EF4-FFF2-40B4-BE49-F238E27FC236}">
                <a16:creationId xmlns:a16="http://schemas.microsoft.com/office/drawing/2014/main" id="{FDBAB4A8-6E91-0D51-30A4-AAC32FDE0570}"/>
              </a:ext>
            </a:extLst>
          </p:cNvPr>
          <p:cNvPicPr>
            <a:picLocks noGrp="1" noChangeAspect="1"/>
          </p:cNvPicPr>
          <p:nvPr>
            <p:ph sz="half" idx="2"/>
          </p:nvPr>
        </p:nvPicPr>
        <p:blipFill>
          <a:blip r:embed="rId3"/>
          <a:stretch>
            <a:fillRect/>
          </a:stretch>
        </p:blipFill>
        <p:spPr>
          <a:xfrm>
            <a:off x="6188075" y="2732348"/>
            <a:ext cx="5194300" cy="2618853"/>
          </a:xfrm>
        </p:spPr>
      </p:pic>
    </p:spTree>
    <p:extLst>
      <p:ext uri="{BB962C8B-B14F-4D97-AF65-F5344CB8AC3E}">
        <p14:creationId xmlns:p14="http://schemas.microsoft.com/office/powerpoint/2010/main" val="73482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4C3A7-36E7-1F92-3F03-2EB9B0FFEDC0}"/>
              </a:ext>
            </a:extLst>
          </p:cNvPr>
          <p:cNvSpPr>
            <a:spLocks noGrp="1"/>
          </p:cNvSpPr>
          <p:nvPr>
            <p:ph type="title"/>
          </p:nvPr>
        </p:nvSpPr>
        <p:spPr/>
        <p:txBody>
          <a:bodyPr/>
          <a:lstStyle/>
          <a:p>
            <a:r>
              <a:rPr lang="fr-FR" dirty="0"/>
              <a:t>Logger</a:t>
            </a:r>
          </a:p>
        </p:txBody>
      </p:sp>
      <p:sp>
        <p:nvSpPr>
          <p:cNvPr id="3" name="Espace réservé du contenu 2">
            <a:extLst>
              <a:ext uri="{FF2B5EF4-FFF2-40B4-BE49-F238E27FC236}">
                <a16:creationId xmlns:a16="http://schemas.microsoft.com/office/drawing/2014/main" id="{C5AA1A02-31D7-282A-B40D-06ED12D27508}"/>
              </a:ext>
            </a:extLst>
          </p:cNvPr>
          <p:cNvSpPr>
            <a:spLocks noGrp="1"/>
          </p:cNvSpPr>
          <p:nvPr>
            <p:ph idx="1"/>
          </p:nvPr>
        </p:nvSpPr>
        <p:spPr>
          <a:xfrm>
            <a:off x="818712" y="2222287"/>
            <a:ext cx="10554574" cy="2741599"/>
          </a:xfrm>
        </p:spPr>
        <p:txBody>
          <a:bodyPr/>
          <a:lstStyle/>
          <a:p>
            <a:r>
              <a:rPr lang="fr-FR" dirty="0"/>
              <a:t>Classe </a:t>
            </a:r>
            <a:r>
              <a:rPr lang="fr-FR" b="1" dirty="0"/>
              <a:t>Log</a:t>
            </a:r>
          </a:p>
          <a:p>
            <a:r>
              <a:rPr lang="fr-FR" dirty="0"/>
              <a:t>Permet d’écrire des messages dans le </a:t>
            </a:r>
            <a:r>
              <a:rPr lang="fr-FR" b="1" dirty="0" err="1"/>
              <a:t>Logcat</a:t>
            </a:r>
            <a:r>
              <a:rPr lang="fr-FR" dirty="0"/>
              <a:t>, console affichant le journal de message</a:t>
            </a:r>
          </a:p>
          <a:p>
            <a:r>
              <a:rPr lang="fr-FR" dirty="0"/>
              <a:t>Très utile pour tracer et déboguer une application</a:t>
            </a:r>
          </a:p>
          <a:p>
            <a:r>
              <a:rPr lang="fr-FR" dirty="0"/>
              <a:t>Utilisation de niveau de priorité de la plus importante à la moins importante (Erreur avec </a:t>
            </a:r>
            <a:r>
              <a:rPr lang="fr-FR" b="1" dirty="0"/>
              <a:t>e</a:t>
            </a:r>
            <a:r>
              <a:rPr lang="fr-FR" dirty="0"/>
              <a:t>, Warning avec </a:t>
            </a:r>
            <a:r>
              <a:rPr lang="fr-FR" b="1" dirty="0"/>
              <a:t>w</a:t>
            </a:r>
            <a:r>
              <a:rPr lang="fr-FR" dirty="0"/>
              <a:t>, Info avec </a:t>
            </a:r>
            <a:r>
              <a:rPr lang="fr-FR" b="1" dirty="0"/>
              <a:t>i</a:t>
            </a:r>
            <a:r>
              <a:rPr lang="fr-FR" dirty="0"/>
              <a:t>, </a:t>
            </a:r>
            <a:r>
              <a:rPr lang="fr-FR" dirty="0" err="1"/>
              <a:t>Debug</a:t>
            </a:r>
            <a:r>
              <a:rPr lang="fr-FR" dirty="0"/>
              <a:t> avec </a:t>
            </a:r>
            <a:r>
              <a:rPr lang="fr-FR" b="1" dirty="0"/>
              <a:t>d</a:t>
            </a:r>
            <a:r>
              <a:rPr lang="fr-FR" dirty="0"/>
              <a:t> et </a:t>
            </a:r>
            <a:r>
              <a:rPr lang="fr-FR" dirty="0" err="1"/>
              <a:t>Verbose</a:t>
            </a:r>
            <a:r>
              <a:rPr lang="fr-FR" dirty="0"/>
              <a:t> avec </a:t>
            </a:r>
            <a:r>
              <a:rPr lang="fr-FR" b="1" dirty="0"/>
              <a:t>V</a:t>
            </a:r>
            <a:r>
              <a:rPr lang="fr-FR" dirty="0"/>
              <a:t>)</a:t>
            </a:r>
          </a:p>
          <a:p>
            <a:r>
              <a:rPr lang="fr-FR" dirty="0"/>
              <a:t>Utilisation du TAG pour associé un log à une chaîne de caractère et retrouver plus facilement le message. En général, le nom d’une classe ou d’une fonctionnalité</a:t>
            </a:r>
          </a:p>
        </p:txBody>
      </p:sp>
      <p:sp>
        <p:nvSpPr>
          <p:cNvPr id="4" name="Espace réservé du pied de page 3">
            <a:extLst>
              <a:ext uri="{FF2B5EF4-FFF2-40B4-BE49-F238E27FC236}">
                <a16:creationId xmlns:a16="http://schemas.microsoft.com/office/drawing/2014/main" id="{151B11F7-AAE1-453E-11E9-74660E9E30D2}"/>
              </a:ext>
            </a:extLst>
          </p:cNvPr>
          <p:cNvSpPr>
            <a:spLocks noGrp="1"/>
          </p:cNvSpPr>
          <p:nvPr>
            <p:ph type="ftr" sz="quarter" idx="11"/>
          </p:nvPr>
        </p:nvSpPr>
        <p:spPr/>
        <p:txBody>
          <a:bodyPr/>
          <a:lstStyle/>
          <a:p>
            <a:r>
              <a:rPr lang="en-US"/>
              <a:t>Qualité de dev Android par Jocelyn CARAMAN</a:t>
            </a:r>
            <a:endParaRPr lang="en-US" dirty="0"/>
          </a:p>
        </p:txBody>
      </p:sp>
      <p:pic>
        <p:nvPicPr>
          <p:cNvPr id="12290" name="Picture 2">
            <a:extLst>
              <a:ext uri="{FF2B5EF4-FFF2-40B4-BE49-F238E27FC236}">
                <a16:creationId xmlns:a16="http://schemas.microsoft.com/office/drawing/2014/main" id="{DD2DB416-AB08-2B44-68D9-EA93E2EE6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774" y="4977847"/>
            <a:ext cx="5162477" cy="1581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47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La couche interface utilisateur</a:t>
            </a:r>
          </a:p>
        </p:txBody>
      </p:sp>
      <p:sp>
        <p:nvSpPr>
          <p:cNvPr id="3" name="Espace réservé du contenu 2">
            <a:extLst>
              <a:ext uri="{FF2B5EF4-FFF2-40B4-BE49-F238E27FC236}">
                <a16:creationId xmlns:a16="http://schemas.microsoft.com/office/drawing/2014/main" id="{170FBAB7-290C-7C80-3BB7-3CFB74A2FB9E}"/>
              </a:ext>
            </a:extLst>
          </p:cNvPr>
          <p:cNvSpPr>
            <a:spLocks noGrp="1"/>
          </p:cNvSpPr>
          <p:nvPr>
            <p:ph sz="half" idx="1"/>
          </p:nvPr>
        </p:nvSpPr>
        <p:spPr/>
        <p:txBody>
          <a:bodyPr/>
          <a:lstStyle/>
          <a:p>
            <a:r>
              <a:rPr lang="fr-FR" dirty="0"/>
              <a:t>Aussi appelée couche UI (user interface)</a:t>
            </a:r>
          </a:p>
          <a:p>
            <a:r>
              <a:rPr lang="fr-FR" dirty="0"/>
              <a:t>C’est une représentation visuelle de l’état de l’application dans la couche de données</a:t>
            </a:r>
          </a:p>
          <a:p>
            <a:r>
              <a:rPr lang="fr-FR" dirty="0"/>
              <a:t>Peut utiliser n’importe quel API pour l’affichage (</a:t>
            </a:r>
            <a:r>
              <a:rPr lang="fr-FR" dirty="0" err="1"/>
              <a:t>Jetpack</a:t>
            </a:r>
            <a:r>
              <a:rPr lang="fr-FR" dirty="0"/>
              <a:t> Compose ou </a:t>
            </a:r>
            <a:r>
              <a:rPr lang="fr-FR" dirty="0" err="1"/>
              <a:t>Views</a:t>
            </a:r>
            <a:r>
              <a:rPr lang="fr-FR" dirty="0"/>
              <a:t> par exemple)</a:t>
            </a:r>
          </a:p>
        </p:txBody>
      </p:sp>
      <p:pic>
        <p:nvPicPr>
          <p:cNvPr id="7" name="Espace réservé du contenu 6" descr="Une image contenant texte, capture d’écran, Police, ligne&#10;&#10;Description générée automatiquement">
            <a:extLst>
              <a:ext uri="{FF2B5EF4-FFF2-40B4-BE49-F238E27FC236}">
                <a16:creationId xmlns:a16="http://schemas.microsoft.com/office/drawing/2014/main" id="{26E63E46-849B-365F-3949-B135F66781AD}"/>
              </a:ext>
            </a:extLst>
          </p:cNvPr>
          <p:cNvPicPr>
            <a:picLocks noGrp="1" noChangeAspect="1"/>
          </p:cNvPicPr>
          <p:nvPr>
            <p:ph sz="half" idx="2"/>
          </p:nvPr>
        </p:nvPicPr>
        <p:blipFill>
          <a:blip r:embed="rId3"/>
          <a:stretch>
            <a:fillRect/>
          </a:stretch>
        </p:blipFill>
        <p:spPr>
          <a:xfrm>
            <a:off x="7030924" y="2222499"/>
            <a:ext cx="4154147" cy="4308005"/>
          </a:xfrm>
        </p:spPr>
      </p:pic>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4220346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La couche interface utilisateur</a:t>
            </a:r>
          </a:p>
        </p:txBody>
      </p:sp>
      <p:sp>
        <p:nvSpPr>
          <p:cNvPr id="3" name="Espace réservé du contenu 2">
            <a:extLst>
              <a:ext uri="{FF2B5EF4-FFF2-40B4-BE49-F238E27FC236}">
                <a16:creationId xmlns:a16="http://schemas.microsoft.com/office/drawing/2014/main" id="{170FBAB7-290C-7C80-3BB7-3CFB74A2FB9E}"/>
              </a:ext>
            </a:extLst>
          </p:cNvPr>
          <p:cNvSpPr>
            <a:spLocks noGrp="1"/>
          </p:cNvSpPr>
          <p:nvPr>
            <p:ph sz="half" idx="1"/>
          </p:nvPr>
        </p:nvSpPr>
        <p:spPr/>
        <p:txBody>
          <a:bodyPr/>
          <a:lstStyle/>
          <a:p>
            <a:r>
              <a:rPr lang="fr-FR" dirty="0"/>
              <a:t>Elle doit :</a:t>
            </a:r>
          </a:p>
          <a:p>
            <a:pPr lvl="1"/>
            <a:r>
              <a:rPr lang="fr-FR" dirty="0"/>
              <a:t>Transformer les données de l’app en données pour l’UI</a:t>
            </a:r>
          </a:p>
          <a:p>
            <a:pPr lvl="1"/>
            <a:r>
              <a:rPr lang="fr-FR" dirty="0"/>
              <a:t>Modifier les éléments de l’UI pour afficher les données de l’app</a:t>
            </a:r>
          </a:p>
          <a:p>
            <a:pPr lvl="1"/>
            <a:r>
              <a:rPr lang="fr-FR" dirty="0"/>
              <a:t>Interpréter les interactions en entrée qui causent des motivations de l’UI</a:t>
            </a:r>
          </a:p>
          <a:p>
            <a:pPr lvl="1"/>
            <a:r>
              <a:rPr lang="fr-FR" dirty="0"/>
              <a:t>Répéter tant que nécessaire</a:t>
            </a:r>
          </a:p>
          <a:p>
            <a:pPr marL="0" indent="0">
              <a:buNone/>
            </a:pPr>
            <a:endParaRPr lang="fr-FR" dirty="0"/>
          </a:p>
        </p:txBody>
      </p:sp>
      <p:pic>
        <p:nvPicPr>
          <p:cNvPr id="7" name="Espace réservé du contenu 6" descr="Une image contenant texte, capture d’écran, Police, ligne&#10;&#10;Description générée automatiquement">
            <a:extLst>
              <a:ext uri="{FF2B5EF4-FFF2-40B4-BE49-F238E27FC236}">
                <a16:creationId xmlns:a16="http://schemas.microsoft.com/office/drawing/2014/main" id="{8B3949DF-FA96-3E63-55BA-0ED7176352BF}"/>
              </a:ext>
            </a:extLst>
          </p:cNvPr>
          <p:cNvPicPr>
            <a:picLocks noGrp="1" noChangeAspect="1"/>
          </p:cNvPicPr>
          <p:nvPr>
            <p:ph sz="half" idx="2"/>
          </p:nvPr>
        </p:nvPicPr>
        <p:blipFill>
          <a:blip r:embed="rId3"/>
          <a:stretch>
            <a:fillRect/>
          </a:stretch>
        </p:blipFill>
        <p:spPr>
          <a:xfrm>
            <a:off x="7382426" y="2222287"/>
            <a:ext cx="3990862" cy="4138673"/>
          </a:xfrm>
        </p:spPr>
      </p:pic>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3741786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Exemple avec l’application </a:t>
            </a:r>
            <a:r>
              <a:rPr lang="fr-FR" dirty="0" err="1"/>
              <a:t>JetNews</a:t>
            </a:r>
            <a:endParaRPr lang="fr-FR" dirty="0"/>
          </a:p>
        </p:txBody>
      </p:sp>
      <p:pic>
        <p:nvPicPr>
          <p:cNvPr id="15" name="Espace réservé du contenu 14" descr="Une image contenant texte, Téléphone mobile, Appareil mobile, Appareil de communication&#10;&#10;Description générée automatiquement">
            <a:extLst>
              <a:ext uri="{FF2B5EF4-FFF2-40B4-BE49-F238E27FC236}">
                <a16:creationId xmlns:a16="http://schemas.microsoft.com/office/drawing/2014/main" id="{736F1D3B-75F8-2D38-03C5-74ADC605E198}"/>
              </a:ext>
            </a:extLst>
          </p:cNvPr>
          <p:cNvPicPr>
            <a:picLocks noGrp="1" noChangeAspect="1"/>
          </p:cNvPicPr>
          <p:nvPr>
            <p:ph sz="half" idx="2"/>
          </p:nvPr>
        </p:nvPicPr>
        <p:blipFill>
          <a:blip r:embed="rId3"/>
          <a:stretch>
            <a:fillRect/>
          </a:stretch>
        </p:blipFill>
        <p:spPr>
          <a:xfrm>
            <a:off x="7699040" y="2222499"/>
            <a:ext cx="2620617" cy="4389331"/>
          </a:xfrm>
        </p:spPr>
      </p:pic>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13" name="Espace réservé du contenu 12">
            <a:extLst>
              <a:ext uri="{FF2B5EF4-FFF2-40B4-BE49-F238E27FC236}">
                <a16:creationId xmlns:a16="http://schemas.microsoft.com/office/drawing/2014/main" id="{92B68EBA-E9BD-2A1E-530D-7E4F0128103F}"/>
              </a:ext>
            </a:extLst>
          </p:cNvPr>
          <p:cNvSpPr>
            <a:spLocks noGrp="1"/>
          </p:cNvSpPr>
          <p:nvPr>
            <p:ph sz="half" idx="1"/>
          </p:nvPr>
        </p:nvSpPr>
        <p:spPr/>
        <p:txBody>
          <a:bodyPr/>
          <a:lstStyle/>
          <a:p>
            <a:r>
              <a:rPr lang="fr-FR" dirty="0"/>
              <a:t>Application qui permet d’afficher une liste d’articles</a:t>
            </a:r>
          </a:p>
          <a:p>
            <a:endParaRPr lang="fr-FR" dirty="0"/>
          </a:p>
        </p:txBody>
      </p:sp>
    </p:spTree>
    <p:extLst>
      <p:ext uri="{BB962C8B-B14F-4D97-AF65-F5344CB8AC3E}">
        <p14:creationId xmlns:p14="http://schemas.microsoft.com/office/powerpoint/2010/main" val="405802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L’état de l’interface utilisateur</a:t>
            </a:r>
          </a:p>
        </p:txBody>
      </p:sp>
      <p:sp>
        <p:nvSpPr>
          <p:cNvPr id="3" name="Espace réservé du contenu 2">
            <a:extLst>
              <a:ext uri="{FF2B5EF4-FFF2-40B4-BE49-F238E27FC236}">
                <a16:creationId xmlns:a16="http://schemas.microsoft.com/office/drawing/2014/main" id="{170FBAB7-290C-7C80-3BB7-3CFB74A2FB9E}"/>
              </a:ext>
            </a:extLst>
          </p:cNvPr>
          <p:cNvSpPr>
            <a:spLocks noGrp="1"/>
          </p:cNvSpPr>
          <p:nvPr>
            <p:ph idx="1"/>
          </p:nvPr>
        </p:nvSpPr>
        <p:spPr/>
        <p:txBody>
          <a:bodyPr/>
          <a:lstStyle/>
          <a:p>
            <a:r>
              <a:rPr lang="fr-FR" dirty="0"/>
              <a:t>Définir l’état de l’UI</a:t>
            </a:r>
          </a:p>
          <a:p>
            <a:r>
              <a:rPr lang="fr-FR" dirty="0"/>
              <a:t>Produire l’état de l’UI</a:t>
            </a:r>
          </a:p>
          <a:p>
            <a:r>
              <a:rPr lang="fr-FR" dirty="0"/>
              <a:t>Exposer l’état de l’UI</a:t>
            </a:r>
          </a:p>
          <a:p>
            <a:r>
              <a:rPr lang="fr-FR" dirty="0"/>
              <a:t>Consommer l’état de l’UI</a:t>
            </a:r>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1792905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Définir l’état de l’UI</a:t>
            </a:r>
          </a:p>
        </p:txBody>
      </p:sp>
      <p:sp>
        <p:nvSpPr>
          <p:cNvPr id="3" name="Espace réservé du contenu 2">
            <a:extLst>
              <a:ext uri="{FF2B5EF4-FFF2-40B4-BE49-F238E27FC236}">
                <a16:creationId xmlns:a16="http://schemas.microsoft.com/office/drawing/2014/main" id="{170FBAB7-290C-7C80-3BB7-3CFB74A2FB9E}"/>
              </a:ext>
            </a:extLst>
          </p:cNvPr>
          <p:cNvSpPr>
            <a:spLocks noGrp="1"/>
          </p:cNvSpPr>
          <p:nvPr>
            <p:ph sz="half" idx="1"/>
          </p:nvPr>
        </p:nvSpPr>
        <p:spPr/>
        <p:txBody>
          <a:bodyPr/>
          <a:lstStyle/>
          <a:p>
            <a:r>
              <a:rPr lang="fr-FR" dirty="0"/>
              <a:t>L’état de l’UI est sa représentation à l’écran</a:t>
            </a:r>
          </a:p>
          <a:p>
            <a:r>
              <a:rPr lang="fr-FR" dirty="0"/>
              <a:t>L’UI reflète immédiatement les changements de son état</a:t>
            </a:r>
          </a:p>
          <a:p>
            <a:r>
              <a:rPr lang="fr-FR" dirty="0"/>
              <a:t>Utiliser une data class dont la définition est immuable</a:t>
            </a:r>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pic>
        <p:nvPicPr>
          <p:cNvPr id="8" name="Espace réservé du contenu 7" descr="Une image contenant texte, Police, capture d’écran&#10;&#10;Description générée automatiquement">
            <a:extLst>
              <a:ext uri="{FF2B5EF4-FFF2-40B4-BE49-F238E27FC236}">
                <a16:creationId xmlns:a16="http://schemas.microsoft.com/office/drawing/2014/main" id="{AF048113-A98F-9AE9-E5FB-9C1D2196DA21}"/>
              </a:ext>
            </a:extLst>
          </p:cNvPr>
          <p:cNvPicPr>
            <a:picLocks noGrp="1" noChangeAspect="1"/>
          </p:cNvPicPr>
          <p:nvPr>
            <p:ph sz="half" idx="2"/>
          </p:nvPr>
        </p:nvPicPr>
        <p:blipFill>
          <a:blip r:embed="rId3"/>
          <a:stretch>
            <a:fillRect/>
          </a:stretch>
        </p:blipFill>
        <p:spPr>
          <a:xfrm>
            <a:off x="6188075" y="3424551"/>
            <a:ext cx="5790132" cy="1376049"/>
          </a:xfrm>
        </p:spPr>
      </p:pic>
    </p:spTree>
    <p:extLst>
      <p:ext uri="{BB962C8B-B14F-4D97-AF65-F5344CB8AC3E}">
        <p14:creationId xmlns:p14="http://schemas.microsoft.com/office/powerpoint/2010/main" val="2508730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Définir l’état de l’UI</a:t>
            </a:r>
          </a:p>
        </p:txBody>
      </p:sp>
      <p:sp>
        <p:nvSpPr>
          <p:cNvPr id="3" name="Espace réservé du contenu 2">
            <a:extLst>
              <a:ext uri="{FF2B5EF4-FFF2-40B4-BE49-F238E27FC236}">
                <a16:creationId xmlns:a16="http://schemas.microsoft.com/office/drawing/2014/main" id="{170FBAB7-290C-7C80-3BB7-3CFB74A2FB9E}"/>
              </a:ext>
            </a:extLst>
          </p:cNvPr>
          <p:cNvSpPr>
            <a:spLocks noGrp="1"/>
          </p:cNvSpPr>
          <p:nvPr>
            <p:ph sz="half" idx="1"/>
          </p:nvPr>
        </p:nvSpPr>
        <p:spPr/>
        <p:txBody>
          <a:bodyPr/>
          <a:lstStyle/>
          <a:p>
            <a:r>
              <a:rPr lang="fr-FR" dirty="0"/>
              <a:t>Séparer l’état de l’UI</a:t>
            </a:r>
          </a:p>
          <a:p>
            <a:r>
              <a:rPr lang="fr-FR" dirty="0"/>
              <a:t>Cette nouvelle classe s’appelle State Holder</a:t>
            </a:r>
          </a:p>
          <a:p>
            <a:r>
              <a:rPr lang="fr-FR" dirty="0"/>
              <a:t>Peut avoir plusieurs formes ou taille suivant ce qui doit être affiché (activités, fragment, navigation, composables)</a:t>
            </a:r>
          </a:p>
          <a:p>
            <a:r>
              <a:rPr lang="fr-FR" dirty="0"/>
              <a:t>Un </a:t>
            </a:r>
            <a:r>
              <a:rPr lang="fr-FR" dirty="0" err="1"/>
              <a:t>ViewModel</a:t>
            </a:r>
            <a:r>
              <a:rPr lang="fr-FR" dirty="0"/>
              <a:t> est généralement le State Holder principal qui détient l’état</a:t>
            </a:r>
          </a:p>
        </p:txBody>
      </p:sp>
      <p:pic>
        <p:nvPicPr>
          <p:cNvPr id="7" name="Espace réservé du contenu 6" descr="Une image contenant texte, capture d’écran, Police, ligne&#10;&#10;Description générée automatiquement">
            <a:extLst>
              <a:ext uri="{FF2B5EF4-FFF2-40B4-BE49-F238E27FC236}">
                <a16:creationId xmlns:a16="http://schemas.microsoft.com/office/drawing/2014/main" id="{09382D89-08AF-7073-E080-095A9C577DA9}"/>
              </a:ext>
            </a:extLst>
          </p:cNvPr>
          <p:cNvPicPr>
            <a:picLocks noGrp="1" noChangeAspect="1"/>
          </p:cNvPicPr>
          <p:nvPr>
            <p:ph sz="half" idx="2"/>
          </p:nvPr>
        </p:nvPicPr>
        <p:blipFill>
          <a:blip r:embed="rId3"/>
          <a:stretch>
            <a:fillRect/>
          </a:stretch>
        </p:blipFill>
        <p:spPr>
          <a:xfrm>
            <a:off x="6611788" y="2222500"/>
            <a:ext cx="4346874" cy="3638550"/>
          </a:xfrm>
        </p:spPr>
      </p:pic>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239963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Fonctionnement du </a:t>
            </a:r>
            <a:r>
              <a:rPr lang="fr-FR" dirty="0" err="1"/>
              <a:t>ViewModel</a:t>
            </a:r>
            <a:endParaRPr lang="fr-FR" dirty="0"/>
          </a:p>
        </p:txBody>
      </p:sp>
      <p:sp>
        <p:nvSpPr>
          <p:cNvPr id="3" name="Espace réservé du contenu 2">
            <a:extLst>
              <a:ext uri="{FF2B5EF4-FFF2-40B4-BE49-F238E27FC236}">
                <a16:creationId xmlns:a16="http://schemas.microsoft.com/office/drawing/2014/main" id="{170FBAB7-290C-7C80-3BB7-3CFB74A2FB9E}"/>
              </a:ext>
            </a:extLst>
          </p:cNvPr>
          <p:cNvSpPr>
            <a:spLocks noGrp="1"/>
          </p:cNvSpPr>
          <p:nvPr>
            <p:ph sz="half" idx="1"/>
          </p:nvPr>
        </p:nvSpPr>
        <p:spPr/>
        <p:txBody>
          <a:bodyPr/>
          <a:lstStyle/>
          <a:p>
            <a:r>
              <a:rPr lang="fr-FR" dirty="0"/>
              <a:t>Le </a:t>
            </a:r>
            <a:r>
              <a:rPr lang="fr-FR" dirty="0" err="1"/>
              <a:t>ViewModel</a:t>
            </a:r>
            <a:r>
              <a:rPr lang="fr-FR" dirty="0"/>
              <a:t> détient et expose l’état pour l’UI</a:t>
            </a:r>
          </a:p>
          <a:p>
            <a:r>
              <a:rPr lang="fr-FR" dirty="0"/>
              <a:t>L’UI notifie le </a:t>
            </a:r>
            <a:r>
              <a:rPr lang="fr-FR" dirty="0" err="1"/>
              <a:t>ViewModel</a:t>
            </a:r>
            <a:r>
              <a:rPr lang="fr-FR" dirty="0"/>
              <a:t> des évènements utilisateurs</a:t>
            </a:r>
          </a:p>
          <a:p>
            <a:r>
              <a:rPr lang="fr-FR" dirty="0"/>
              <a:t>Le </a:t>
            </a:r>
            <a:r>
              <a:rPr lang="fr-FR" dirty="0" err="1"/>
              <a:t>ViewModel</a:t>
            </a:r>
            <a:r>
              <a:rPr lang="fr-FR" dirty="0"/>
              <a:t> gère l’action utilisateur et met à jour l’état</a:t>
            </a:r>
          </a:p>
          <a:p>
            <a:r>
              <a:rPr lang="fr-FR" dirty="0"/>
              <a:t>Répéter les actions plus haut</a:t>
            </a:r>
          </a:p>
          <a:p>
            <a:r>
              <a:rPr lang="fr-FR" dirty="0"/>
              <a:t>Suit le flux unidirectionnel de données</a:t>
            </a:r>
          </a:p>
        </p:txBody>
      </p:sp>
      <p:pic>
        <p:nvPicPr>
          <p:cNvPr id="7" name="Espace réservé du contenu 6" descr="Une image contenant texte, capture d’écran, Police, ligne&#10;&#10;Description générée automatiquement">
            <a:extLst>
              <a:ext uri="{FF2B5EF4-FFF2-40B4-BE49-F238E27FC236}">
                <a16:creationId xmlns:a16="http://schemas.microsoft.com/office/drawing/2014/main" id="{212F48DD-03B7-BB18-077F-A3A2DCFE8BCB}"/>
              </a:ext>
            </a:extLst>
          </p:cNvPr>
          <p:cNvPicPr>
            <a:picLocks noGrp="1" noChangeAspect="1"/>
          </p:cNvPicPr>
          <p:nvPr>
            <p:ph sz="half" idx="2"/>
          </p:nvPr>
        </p:nvPicPr>
        <p:blipFill>
          <a:blip r:embed="rId3"/>
          <a:stretch>
            <a:fillRect/>
          </a:stretch>
        </p:blipFill>
        <p:spPr>
          <a:xfrm>
            <a:off x="6611788" y="2222499"/>
            <a:ext cx="4997826" cy="4183429"/>
          </a:xfrm>
        </p:spPr>
      </p:pic>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2869314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err="1"/>
              <a:t>ViewModel</a:t>
            </a:r>
            <a:r>
              <a:rPr lang="fr-FR" dirty="0"/>
              <a:t> exemple avec </a:t>
            </a:r>
            <a:r>
              <a:rPr lang="fr-FR" dirty="0" err="1"/>
              <a:t>JetNews</a:t>
            </a:r>
            <a:endParaRPr lang="fr-FR" dirty="0"/>
          </a:p>
        </p:txBody>
      </p:sp>
      <p:pic>
        <p:nvPicPr>
          <p:cNvPr id="11" name="Espace réservé du contenu 10" descr="Une image contenant texte, capture d’écran, Police, ligne&#10;&#10;Description générée automatiquement">
            <a:extLst>
              <a:ext uri="{FF2B5EF4-FFF2-40B4-BE49-F238E27FC236}">
                <a16:creationId xmlns:a16="http://schemas.microsoft.com/office/drawing/2014/main" id="{C5F35AD1-527C-7BE4-2376-C75AF5EF4194}"/>
              </a:ext>
            </a:extLst>
          </p:cNvPr>
          <p:cNvPicPr>
            <a:picLocks noGrp="1" noChangeAspect="1"/>
          </p:cNvPicPr>
          <p:nvPr>
            <p:ph sz="half" idx="1"/>
          </p:nvPr>
        </p:nvPicPr>
        <p:blipFill>
          <a:blip r:embed="rId3"/>
          <a:stretch>
            <a:fillRect/>
          </a:stretch>
        </p:blipFill>
        <p:spPr>
          <a:xfrm>
            <a:off x="1264919" y="2222500"/>
            <a:ext cx="4546554" cy="3853238"/>
          </a:xfrm>
        </p:spPr>
      </p:pic>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pic>
        <p:nvPicPr>
          <p:cNvPr id="13" name="Espace réservé du contenu 12" descr="Une image contenant texte, capture d’écran, Police, nombre&#10;&#10;Description générée automatiquement">
            <a:extLst>
              <a:ext uri="{FF2B5EF4-FFF2-40B4-BE49-F238E27FC236}">
                <a16:creationId xmlns:a16="http://schemas.microsoft.com/office/drawing/2014/main" id="{790F84BD-B7E9-BBEA-D001-2EF396FCCAB7}"/>
              </a:ext>
            </a:extLst>
          </p:cNvPr>
          <p:cNvPicPr>
            <a:picLocks noGrp="1" noChangeAspect="1"/>
          </p:cNvPicPr>
          <p:nvPr>
            <p:ph sz="half" idx="2"/>
          </p:nvPr>
        </p:nvPicPr>
        <p:blipFill>
          <a:blip r:embed="rId4"/>
          <a:stretch>
            <a:fillRect/>
          </a:stretch>
        </p:blipFill>
        <p:spPr>
          <a:xfrm>
            <a:off x="6511948" y="2222500"/>
            <a:ext cx="4870050" cy="3897440"/>
          </a:xfrm>
        </p:spPr>
      </p:pic>
    </p:spTree>
    <p:extLst>
      <p:ext uri="{BB962C8B-B14F-4D97-AF65-F5344CB8AC3E}">
        <p14:creationId xmlns:p14="http://schemas.microsoft.com/office/powerpoint/2010/main" val="4124824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err="1"/>
              <a:t>ViewModel</a:t>
            </a:r>
            <a:r>
              <a:rPr lang="fr-FR" dirty="0"/>
              <a:t> exemple avec </a:t>
            </a:r>
            <a:r>
              <a:rPr lang="fr-FR" dirty="0" err="1"/>
              <a:t>JetNews</a:t>
            </a:r>
            <a:endParaRPr lang="fr-FR" dirty="0"/>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p:txBody>
          <a:bodyPr>
            <a:normAutofit lnSpcReduction="10000"/>
          </a:bodyPr>
          <a:lstStyle/>
          <a:p>
            <a:r>
              <a:rPr lang="fr-FR" dirty="0"/>
              <a:t>Comment savoir que l’état à changer ?</a:t>
            </a:r>
          </a:p>
          <a:p>
            <a:r>
              <a:rPr lang="fr-FR" dirty="0"/>
              <a:t>Utiliser des types de données observables (</a:t>
            </a:r>
            <a:r>
              <a:rPr lang="fr-FR" dirty="0" err="1"/>
              <a:t>StateFlow</a:t>
            </a:r>
            <a:r>
              <a:rPr lang="fr-FR" dirty="0"/>
              <a:t>, </a:t>
            </a:r>
            <a:r>
              <a:rPr lang="fr-FR" dirty="0" err="1"/>
              <a:t>LiveData</a:t>
            </a:r>
            <a:r>
              <a:rPr lang="fr-FR" dirty="0"/>
              <a:t>)</a:t>
            </a:r>
          </a:p>
          <a:p>
            <a:r>
              <a:rPr lang="fr-FR" dirty="0"/>
              <a:t>Pour Compose, on peut aussi utiliser l’API d’observation (</a:t>
            </a:r>
            <a:r>
              <a:rPr lang="fr-FR" dirty="0" err="1"/>
              <a:t>mutableStateOf</a:t>
            </a:r>
            <a:r>
              <a:rPr lang="fr-FR" dirty="0"/>
              <a:t> ou snapshot flow)</a:t>
            </a:r>
          </a:p>
          <a:p>
            <a:r>
              <a:rPr lang="fr-FR" dirty="0"/>
              <a:t>Permet de notifier l’observateur quand les données ont été modifié</a:t>
            </a:r>
          </a:p>
          <a:p>
            <a:r>
              <a:rPr lang="fr-FR" dirty="0"/>
              <a:t>Détient la dernière version des données, utile après un changement de configuration</a:t>
            </a:r>
          </a:p>
          <a:p>
            <a:endParaRPr lang="fr-FR" dirty="0"/>
          </a:p>
        </p:txBody>
      </p:sp>
      <p:pic>
        <p:nvPicPr>
          <p:cNvPr id="9" name="Espace réservé du contenu 8" descr="Une image contenant texte, Police, capture d’écran&#10;&#10;Description générée automatiquement">
            <a:extLst>
              <a:ext uri="{FF2B5EF4-FFF2-40B4-BE49-F238E27FC236}">
                <a16:creationId xmlns:a16="http://schemas.microsoft.com/office/drawing/2014/main" id="{9C6BCD8D-83FD-CB38-5A29-D74817627067}"/>
              </a:ext>
            </a:extLst>
          </p:cNvPr>
          <p:cNvPicPr>
            <a:picLocks noGrp="1" noChangeAspect="1"/>
          </p:cNvPicPr>
          <p:nvPr>
            <p:ph sz="half" idx="2"/>
          </p:nvPr>
        </p:nvPicPr>
        <p:blipFill>
          <a:blip r:embed="rId3"/>
          <a:stretch>
            <a:fillRect/>
          </a:stretch>
        </p:blipFill>
        <p:spPr>
          <a:xfrm>
            <a:off x="6311586" y="3430458"/>
            <a:ext cx="5568496" cy="1148305"/>
          </a:xfrm>
        </p:spPr>
      </p:pic>
    </p:spTree>
    <p:extLst>
      <p:ext uri="{BB962C8B-B14F-4D97-AF65-F5344CB8AC3E}">
        <p14:creationId xmlns:p14="http://schemas.microsoft.com/office/powerpoint/2010/main" val="2578549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err="1"/>
              <a:t>ViewModel</a:t>
            </a:r>
            <a:r>
              <a:rPr lang="fr-FR" dirty="0"/>
              <a:t> exemple avec </a:t>
            </a:r>
            <a:r>
              <a:rPr lang="fr-FR" dirty="0" err="1"/>
              <a:t>JetNews</a:t>
            </a:r>
            <a:endParaRPr lang="fr-FR" dirty="0"/>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p:txBody>
          <a:bodyPr>
            <a:normAutofit/>
          </a:bodyPr>
          <a:lstStyle/>
          <a:p>
            <a:r>
              <a:rPr lang="fr-FR" dirty="0"/>
              <a:t>Les interactions de l’utilisateur modifient l’état</a:t>
            </a:r>
          </a:p>
          <a:p>
            <a:r>
              <a:rPr lang="fr-FR" dirty="0"/>
              <a:t>Comme l’UI observe l’état de l’UI, il voit toujours la dernière version</a:t>
            </a:r>
          </a:p>
        </p:txBody>
      </p:sp>
      <p:pic>
        <p:nvPicPr>
          <p:cNvPr id="8" name="Espace réservé du contenu 7" descr="Une image contenant texte, capture d’écran, Police, ligne&#10;&#10;Description générée automatiquement">
            <a:extLst>
              <a:ext uri="{FF2B5EF4-FFF2-40B4-BE49-F238E27FC236}">
                <a16:creationId xmlns:a16="http://schemas.microsoft.com/office/drawing/2014/main" id="{104B4F46-E1DD-D29C-2BB9-0F603CF86A05}"/>
              </a:ext>
            </a:extLst>
          </p:cNvPr>
          <p:cNvPicPr>
            <a:picLocks noGrp="1" noChangeAspect="1"/>
          </p:cNvPicPr>
          <p:nvPr>
            <p:ph sz="half" idx="2"/>
          </p:nvPr>
        </p:nvPicPr>
        <p:blipFill>
          <a:blip r:embed="rId3"/>
          <a:stretch>
            <a:fillRect/>
          </a:stretch>
        </p:blipFill>
        <p:spPr>
          <a:xfrm>
            <a:off x="6744187" y="2222500"/>
            <a:ext cx="4082075" cy="3638550"/>
          </a:xfrm>
        </p:spPr>
      </p:pic>
    </p:spTree>
    <p:extLst>
      <p:ext uri="{BB962C8B-B14F-4D97-AF65-F5344CB8AC3E}">
        <p14:creationId xmlns:p14="http://schemas.microsoft.com/office/powerpoint/2010/main" val="2598760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B33E59-739E-04BF-763F-0A39F95E698B}"/>
              </a:ext>
            </a:extLst>
          </p:cNvPr>
          <p:cNvSpPr>
            <a:spLocks noGrp="1"/>
          </p:cNvSpPr>
          <p:nvPr>
            <p:ph type="title"/>
          </p:nvPr>
        </p:nvSpPr>
        <p:spPr/>
        <p:txBody>
          <a:bodyPr/>
          <a:lstStyle/>
          <a:p>
            <a:r>
              <a:rPr lang="fr-FR" dirty="0"/>
              <a:t>Cycle de vie de l’Activité</a:t>
            </a:r>
          </a:p>
        </p:txBody>
      </p:sp>
      <p:sp>
        <p:nvSpPr>
          <p:cNvPr id="5" name="Espace réservé du contenu 4">
            <a:extLst>
              <a:ext uri="{FF2B5EF4-FFF2-40B4-BE49-F238E27FC236}">
                <a16:creationId xmlns:a16="http://schemas.microsoft.com/office/drawing/2014/main" id="{86CEC6B8-3C53-C0BF-B5DE-E00C4F86B28E}"/>
              </a:ext>
            </a:extLst>
          </p:cNvPr>
          <p:cNvSpPr>
            <a:spLocks noGrp="1"/>
          </p:cNvSpPr>
          <p:nvPr>
            <p:ph sz="half" idx="1"/>
          </p:nvPr>
        </p:nvSpPr>
        <p:spPr/>
        <p:txBody>
          <a:bodyPr/>
          <a:lstStyle/>
          <a:p>
            <a:r>
              <a:rPr lang="fr-FR" dirty="0"/>
              <a:t>Analogie avec le cycle de vie des plantes et animaux comme le papillon</a:t>
            </a:r>
          </a:p>
          <a:p>
            <a:r>
              <a:rPr lang="fr-FR" dirty="0"/>
              <a:t>Le cycle de vie va de la création de l’activité à sa destruction</a:t>
            </a:r>
          </a:p>
        </p:txBody>
      </p:sp>
      <p:sp>
        <p:nvSpPr>
          <p:cNvPr id="6" name="Espace réservé du contenu 5">
            <a:extLst>
              <a:ext uri="{FF2B5EF4-FFF2-40B4-BE49-F238E27FC236}">
                <a16:creationId xmlns:a16="http://schemas.microsoft.com/office/drawing/2014/main" id="{88ACAE87-A406-06F2-66B0-3D7FF7284E61}"/>
              </a:ext>
            </a:extLst>
          </p:cNvPr>
          <p:cNvSpPr>
            <a:spLocks noGrp="1"/>
          </p:cNvSpPr>
          <p:nvPr>
            <p:ph sz="half" idx="2"/>
          </p:nvPr>
        </p:nvSpPr>
        <p:spPr/>
        <p:txBody>
          <a:bodyPr/>
          <a:lstStyle/>
          <a:p>
            <a:endParaRPr lang="fr-FR"/>
          </a:p>
        </p:txBody>
      </p:sp>
      <p:sp>
        <p:nvSpPr>
          <p:cNvPr id="4" name="Espace réservé du pied de page 3">
            <a:extLst>
              <a:ext uri="{FF2B5EF4-FFF2-40B4-BE49-F238E27FC236}">
                <a16:creationId xmlns:a16="http://schemas.microsoft.com/office/drawing/2014/main" id="{D8062896-4CD2-C80B-97E2-EB13946EDDCB}"/>
              </a:ext>
            </a:extLst>
          </p:cNvPr>
          <p:cNvSpPr>
            <a:spLocks noGrp="1"/>
          </p:cNvSpPr>
          <p:nvPr>
            <p:ph type="ftr" sz="quarter" idx="11"/>
          </p:nvPr>
        </p:nvSpPr>
        <p:spPr/>
        <p:txBody>
          <a:bodyPr/>
          <a:lstStyle/>
          <a:p>
            <a:r>
              <a:rPr lang="en-US"/>
              <a:t>Qualité de dev Android par Jocelyn CARAMAN</a:t>
            </a:r>
            <a:endParaRPr lang="en-US" dirty="0"/>
          </a:p>
        </p:txBody>
      </p:sp>
      <p:pic>
        <p:nvPicPr>
          <p:cNvPr id="1026" name="Picture 2" descr="Cycle de vie des papillons : croissance de l'œuf à la chenille, à la chrysalide, au papillon et à la mort.">
            <a:extLst>
              <a:ext uri="{FF2B5EF4-FFF2-40B4-BE49-F238E27FC236}">
                <a16:creationId xmlns:a16="http://schemas.microsoft.com/office/drawing/2014/main" id="{CB10723A-4691-F6EF-6E9B-6687A8E9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459" y="2086672"/>
            <a:ext cx="5852749" cy="431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848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Exemple exposer l’état avec </a:t>
            </a:r>
            <a:r>
              <a:rPr lang="fr-FR" dirty="0" err="1"/>
              <a:t>JetNews</a:t>
            </a:r>
            <a:endParaRPr lang="fr-FR" dirty="0"/>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p:txBody>
          <a:bodyPr>
            <a:normAutofit/>
          </a:bodyPr>
          <a:lstStyle/>
          <a:p>
            <a:r>
              <a:rPr lang="fr-FR" dirty="0"/>
              <a:t>On définit notre UI state</a:t>
            </a:r>
          </a:p>
          <a:p>
            <a:r>
              <a:rPr lang="fr-FR" dirty="0"/>
              <a:t>Ainsi qu’une référence pour la tâche asynchrone (Job) qui permet de récupérer les données du serveur</a:t>
            </a:r>
          </a:p>
        </p:txBody>
      </p:sp>
      <p:pic>
        <p:nvPicPr>
          <p:cNvPr id="9" name="Espace réservé du contenu 8" descr="Une image contenant texte, capture d’écran, Police&#10;&#10;Description générée automatiquement">
            <a:extLst>
              <a:ext uri="{FF2B5EF4-FFF2-40B4-BE49-F238E27FC236}">
                <a16:creationId xmlns:a16="http://schemas.microsoft.com/office/drawing/2014/main" id="{D755782F-E7FC-9E39-35B2-E71D44119A21}"/>
              </a:ext>
            </a:extLst>
          </p:cNvPr>
          <p:cNvPicPr>
            <a:picLocks noGrp="1" noChangeAspect="1"/>
          </p:cNvPicPr>
          <p:nvPr>
            <p:ph sz="half" idx="2"/>
          </p:nvPr>
        </p:nvPicPr>
        <p:blipFill>
          <a:blip r:embed="rId3"/>
          <a:stretch>
            <a:fillRect/>
          </a:stretch>
        </p:blipFill>
        <p:spPr>
          <a:xfrm>
            <a:off x="6004585" y="3228804"/>
            <a:ext cx="5958052" cy="1898367"/>
          </a:xfrm>
        </p:spPr>
      </p:pic>
    </p:spTree>
    <p:extLst>
      <p:ext uri="{BB962C8B-B14F-4D97-AF65-F5344CB8AC3E}">
        <p14:creationId xmlns:p14="http://schemas.microsoft.com/office/powerpoint/2010/main" val="267996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Exemple exposer l’état avec </a:t>
            </a:r>
            <a:r>
              <a:rPr lang="fr-FR" dirty="0" err="1"/>
              <a:t>JetNews</a:t>
            </a:r>
            <a:endParaRPr lang="fr-FR" dirty="0"/>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a:xfrm>
            <a:off x="818712" y="2222287"/>
            <a:ext cx="4406431" cy="3638763"/>
          </a:xfrm>
        </p:spPr>
        <p:txBody>
          <a:bodyPr>
            <a:normAutofit/>
          </a:bodyPr>
          <a:lstStyle/>
          <a:p>
            <a:r>
              <a:rPr lang="fr-FR" dirty="0"/>
              <a:t>Méthode qui récupère les données</a:t>
            </a:r>
          </a:p>
          <a:p>
            <a:r>
              <a:rPr lang="fr-FR" dirty="0"/>
              <a:t>Arrête une tâche précédente qui ne serait pas terminée</a:t>
            </a:r>
          </a:p>
        </p:txBody>
      </p:sp>
      <p:pic>
        <p:nvPicPr>
          <p:cNvPr id="8" name="Espace réservé du contenu 7" descr="Une image contenant texte, capture d’écran, Police&#10;&#10;Description générée automatiquement">
            <a:extLst>
              <a:ext uri="{FF2B5EF4-FFF2-40B4-BE49-F238E27FC236}">
                <a16:creationId xmlns:a16="http://schemas.microsoft.com/office/drawing/2014/main" id="{45A1E1E4-EF27-989F-BFC4-CA6C9BFBAB30}"/>
              </a:ext>
            </a:extLst>
          </p:cNvPr>
          <p:cNvPicPr>
            <a:picLocks noGrp="1" noChangeAspect="1"/>
          </p:cNvPicPr>
          <p:nvPr>
            <p:ph sz="half" idx="2"/>
          </p:nvPr>
        </p:nvPicPr>
        <p:blipFill>
          <a:blip r:embed="rId3"/>
          <a:stretch>
            <a:fillRect/>
          </a:stretch>
        </p:blipFill>
        <p:spPr>
          <a:xfrm>
            <a:off x="5225143" y="2222287"/>
            <a:ext cx="6774081" cy="3999387"/>
          </a:xfrm>
        </p:spPr>
      </p:pic>
    </p:spTree>
    <p:extLst>
      <p:ext uri="{BB962C8B-B14F-4D97-AF65-F5344CB8AC3E}">
        <p14:creationId xmlns:p14="http://schemas.microsoft.com/office/powerpoint/2010/main" val="192129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Exemple exposer l’état avec </a:t>
            </a:r>
            <a:r>
              <a:rPr lang="fr-FR" dirty="0" err="1"/>
              <a:t>JetNews</a:t>
            </a:r>
            <a:endParaRPr lang="fr-FR" dirty="0"/>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a:xfrm>
            <a:off x="818712" y="2222287"/>
            <a:ext cx="4406431" cy="3638763"/>
          </a:xfrm>
        </p:spPr>
        <p:txBody>
          <a:bodyPr>
            <a:normAutofit/>
          </a:bodyPr>
          <a:lstStyle/>
          <a:p>
            <a:r>
              <a:rPr lang="fr-FR" dirty="0"/>
              <a:t>Puis lance une coroutine (tâche asynchrone) pour récupérer les nouveaux articles</a:t>
            </a:r>
          </a:p>
          <a:p>
            <a:r>
              <a:rPr lang="fr-FR" dirty="0"/>
              <a:t>Quand les données ont été récupérées sans erreur, met à jour l’état</a:t>
            </a:r>
          </a:p>
          <a:p>
            <a:r>
              <a:rPr lang="fr-FR" dirty="0"/>
              <a:t>L’UI sera automatiquement notifié</a:t>
            </a:r>
          </a:p>
        </p:txBody>
      </p:sp>
      <p:pic>
        <p:nvPicPr>
          <p:cNvPr id="9" name="Espace réservé du contenu 8" descr="Une image contenant texte, capture d’écran, Police&#10;&#10;Description générée automatiquement">
            <a:extLst>
              <a:ext uri="{FF2B5EF4-FFF2-40B4-BE49-F238E27FC236}">
                <a16:creationId xmlns:a16="http://schemas.microsoft.com/office/drawing/2014/main" id="{7490C900-077E-4CB4-0CCF-F8EADF5AED57}"/>
              </a:ext>
            </a:extLst>
          </p:cNvPr>
          <p:cNvPicPr>
            <a:picLocks noGrp="1" noChangeAspect="1"/>
          </p:cNvPicPr>
          <p:nvPr>
            <p:ph sz="half" idx="2"/>
          </p:nvPr>
        </p:nvPicPr>
        <p:blipFill>
          <a:blip r:embed="rId3"/>
          <a:stretch>
            <a:fillRect/>
          </a:stretch>
        </p:blipFill>
        <p:spPr>
          <a:xfrm>
            <a:off x="5225143" y="2222287"/>
            <a:ext cx="6885345" cy="3999387"/>
          </a:xfrm>
        </p:spPr>
      </p:pic>
    </p:spTree>
    <p:extLst>
      <p:ext uri="{BB962C8B-B14F-4D97-AF65-F5344CB8AC3E}">
        <p14:creationId xmlns:p14="http://schemas.microsoft.com/office/powerpoint/2010/main" val="318019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Exemple exposer l’état avec </a:t>
            </a:r>
            <a:r>
              <a:rPr lang="fr-FR" dirty="0" err="1"/>
              <a:t>JetNews</a:t>
            </a:r>
            <a:endParaRPr lang="fr-FR" dirty="0"/>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a:xfrm>
            <a:off x="818712" y="2222287"/>
            <a:ext cx="4406431" cy="3638763"/>
          </a:xfrm>
        </p:spPr>
        <p:txBody>
          <a:bodyPr>
            <a:normAutofit/>
          </a:bodyPr>
          <a:lstStyle/>
          <a:p>
            <a:r>
              <a:rPr lang="fr-FR" dirty="0"/>
              <a:t>Si erreur, on la remonte également à l’utilisateur en mettant à jour l’état</a:t>
            </a:r>
          </a:p>
        </p:txBody>
      </p:sp>
      <p:pic>
        <p:nvPicPr>
          <p:cNvPr id="8" name="Espace réservé du contenu 7" descr="Une image contenant texte, capture d’écran, Police&#10;&#10;Description générée automatiquement">
            <a:extLst>
              <a:ext uri="{FF2B5EF4-FFF2-40B4-BE49-F238E27FC236}">
                <a16:creationId xmlns:a16="http://schemas.microsoft.com/office/drawing/2014/main" id="{23377CEC-B8FC-E9A0-B6B7-0382B84F4645}"/>
              </a:ext>
            </a:extLst>
          </p:cNvPr>
          <p:cNvPicPr>
            <a:picLocks noGrp="1" noChangeAspect="1"/>
          </p:cNvPicPr>
          <p:nvPr>
            <p:ph sz="half" idx="2"/>
          </p:nvPr>
        </p:nvPicPr>
        <p:blipFill>
          <a:blip r:embed="rId3"/>
          <a:stretch>
            <a:fillRect/>
          </a:stretch>
        </p:blipFill>
        <p:spPr>
          <a:xfrm>
            <a:off x="5225143" y="2222287"/>
            <a:ext cx="6840693" cy="3819075"/>
          </a:xfrm>
        </p:spPr>
      </p:pic>
    </p:spTree>
    <p:extLst>
      <p:ext uri="{BB962C8B-B14F-4D97-AF65-F5344CB8AC3E}">
        <p14:creationId xmlns:p14="http://schemas.microsoft.com/office/powerpoint/2010/main" val="3684926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Consommer l’état de l’UI</a:t>
            </a:r>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a:xfrm>
            <a:off x="818712" y="2222287"/>
            <a:ext cx="4781988" cy="3638763"/>
          </a:xfrm>
        </p:spPr>
        <p:txBody>
          <a:bodyPr>
            <a:normAutofit/>
          </a:bodyPr>
          <a:lstStyle/>
          <a:p>
            <a:r>
              <a:rPr lang="fr-FR" dirty="0"/>
              <a:t>Utiliser l’opérateur terminal sur le type de donnée observable (par exemple </a:t>
            </a:r>
            <a:r>
              <a:rPr lang="fr-FR" dirty="0" err="1"/>
              <a:t>collect</a:t>
            </a:r>
            <a:r>
              <a:rPr lang="fr-FR" dirty="0"/>
              <a:t> pour les flows)</a:t>
            </a:r>
          </a:p>
          <a:p>
            <a:pPr marL="0" indent="0">
              <a:buNone/>
            </a:pPr>
            <a:endParaRPr lang="fr-FR" dirty="0"/>
          </a:p>
        </p:txBody>
      </p:sp>
      <p:pic>
        <p:nvPicPr>
          <p:cNvPr id="9" name="Espace réservé du contenu 8" descr="Une image contenant texte, Police, capture d’écran, ligne&#10;&#10;Description générée automatiquement">
            <a:extLst>
              <a:ext uri="{FF2B5EF4-FFF2-40B4-BE49-F238E27FC236}">
                <a16:creationId xmlns:a16="http://schemas.microsoft.com/office/drawing/2014/main" id="{B1E6925C-CA0C-A3B9-2531-049193BA98AF}"/>
              </a:ext>
            </a:extLst>
          </p:cNvPr>
          <p:cNvPicPr>
            <a:picLocks noGrp="1" noChangeAspect="1"/>
          </p:cNvPicPr>
          <p:nvPr>
            <p:ph sz="half" idx="2"/>
          </p:nvPr>
        </p:nvPicPr>
        <p:blipFill>
          <a:blip r:embed="rId3"/>
          <a:stretch>
            <a:fillRect/>
          </a:stretch>
        </p:blipFill>
        <p:spPr>
          <a:xfrm>
            <a:off x="5845629" y="3408684"/>
            <a:ext cx="6110953" cy="1613981"/>
          </a:xfrm>
        </p:spPr>
      </p:pic>
    </p:spTree>
    <p:extLst>
      <p:ext uri="{BB962C8B-B14F-4D97-AF65-F5344CB8AC3E}">
        <p14:creationId xmlns:p14="http://schemas.microsoft.com/office/powerpoint/2010/main" val="2118195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5115-2501-715D-FD7E-7D25A8DA495A}"/>
              </a:ext>
            </a:extLst>
          </p:cNvPr>
          <p:cNvSpPr>
            <a:spLocks noGrp="1"/>
          </p:cNvSpPr>
          <p:nvPr>
            <p:ph type="title"/>
          </p:nvPr>
        </p:nvSpPr>
        <p:spPr/>
        <p:txBody>
          <a:bodyPr/>
          <a:lstStyle/>
          <a:p>
            <a:r>
              <a:rPr lang="fr-FR" dirty="0"/>
              <a:t>Consommer l’état de l’UI</a:t>
            </a:r>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
        <p:nvSpPr>
          <p:cNvPr id="4" name="Espace réservé du contenu 3">
            <a:extLst>
              <a:ext uri="{FF2B5EF4-FFF2-40B4-BE49-F238E27FC236}">
                <a16:creationId xmlns:a16="http://schemas.microsoft.com/office/drawing/2014/main" id="{B4A5B707-E386-642D-BDF6-BEAED2636A4C}"/>
              </a:ext>
            </a:extLst>
          </p:cNvPr>
          <p:cNvSpPr>
            <a:spLocks noGrp="1"/>
          </p:cNvSpPr>
          <p:nvPr>
            <p:ph sz="half" idx="1"/>
          </p:nvPr>
        </p:nvSpPr>
        <p:spPr>
          <a:xfrm>
            <a:off x="818712" y="2222287"/>
            <a:ext cx="4781988" cy="3638763"/>
          </a:xfrm>
        </p:spPr>
        <p:txBody>
          <a:bodyPr>
            <a:normAutofit/>
          </a:bodyPr>
          <a:lstStyle/>
          <a:p>
            <a:r>
              <a:rPr lang="fr-FR" dirty="0"/>
              <a:t>Attention au cycle de vie de l’UI</a:t>
            </a:r>
          </a:p>
          <a:p>
            <a:r>
              <a:rPr lang="fr-FR" dirty="0"/>
              <a:t>N’observer les changements que quand l’écran est visible</a:t>
            </a:r>
          </a:p>
          <a:p>
            <a:r>
              <a:rPr lang="fr-FR" dirty="0"/>
              <a:t>Ici dans une activité, on observe que quand elle est à l’état démarré (</a:t>
            </a:r>
            <a:r>
              <a:rPr lang="fr-FR" dirty="0" err="1"/>
              <a:t>started</a:t>
            </a:r>
            <a:r>
              <a:rPr lang="fr-FR" dirty="0"/>
              <a:t>), c’est-à-dire visible</a:t>
            </a:r>
          </a:p>
        </p:txBody>
      </p:sp>
      <p:pic>
        <p:nvPicPr>
          <p:cNvPr id="8" name="Espace réservé du contenu 7" descr="Une image contenant texte, capture d’écran, Police&#10;&#10;Description générée automatiquement">
            <a:extLst>
              <a:ext uri="{FF2B5EF4-FFF2-40B4-BE49-F238E27FC236}">
                <a16:creationId xmlns:a16="http://schemas.microsoft.com/office/drawing/2014/main" id="{7B41CBEC-7087-2FC2-0B5D-464796156C3E}"/>
              </a:ext>
            </a:extLst>
          </p:cNvPr>
          <p:cNvPicPr>
            <a:picLocks noGrp="1" noChangeAspect="1"/>
          </p:cNvPicPr>
          <p:nvPr>
            <p:ph sz="half" idx="2"/>
          </p:nvPr>
        </p:nvPicPr>
        <p:blipFill>
          <a:blip r:embed="rId3"/>
          <a:stretch>
            <a:fillRect/>
          </a:stretch>
        </p:blipFill>
        <p:spPr>
          <a:xfrm>
            <a:off x="5600700" y="2222287"/>
            <a:ext cx="6362777" cy="3819075"/>
          </a:xfrm>
        </p:spPr>
      </p:pic>
    </p:spTree>
    <p:extLst>
      <p:ext uri="{BB962C8B-B14F-4D97-AF65-F5344CB8AC3E}">
        <p14:creationId xmlns:p14="http://schemas.microsoft.com/office/powerpoint/2010/main" val="3976809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C38B6F66-94AF-4246-8FC1-2BBFCBEBC13F}"/>
              </a:ext>
            </a:extLst>
          </p:cNvPr>
          <p:cNvSpPr>
            <a:spLocks noGrp="1"/>
          </p:cNvSpPr>
          <p:nvPr>
            <p:ph type="title"/>
          </p:nvPr>
        </p:nvSpPr>
        <p:spPr/>
        <p:txBody>
          <a:bodyPr/>
          <a:lstStyle/>
          <a:p>
            <a:r>
              <a:rPr lang="fr-FR" dirty="0"/>
              <a:t>Atelier : </a:t>
            </a:r>
            <a:r>
              <a:rPr lang="fr-FR" dirty="0" err="1"/>
              <a:t>ViewModel</a:t>
            </a:r>
            <a:r>
              <a:rPr lang="fr-FR" dirty="0"/>
              <a:t> et état dans Compose avec l’app </a:t>
            </a:r>
            <a:r>
              <a:rPr lang="fr-FR" dirty="0" err="1"/>
              <a:t>Unscramble</a:t>
            </a:r>
            <a:endParaRPr lang="fr-FR" dirty="0"/>
          </a:p>
        </p:txBody>
      </p:sp>
      <p:sp>
        <p:nvSpPr>
          <p:cNvPr id="8" name="Espace réservé du texte 7">
            <a:extLst>
              <a:ext uri="{FF2B5EF4-FFF2-40B4-BE49-F238E27FC236}">
                <a16:creationId xmlns:a16="http://schemas.microsoft.com/office/drawing/2014/main" id="{81C4242E-1D95-6AC0-C003-63F21A6308D9}"/>
              </a:ext>
            </a:extLst>
          </p:cNvPr>
          <p:cNvSpPr>
            <a:spLocks noGrp="1"/>
          </p:cNvSpPr>
          <p:nvPr>
            <p:ph type="body" idx="1"/>
          </p:nvPr>
        </p:nvSpPr>
        <p:spPr/>
        <p:txBody>
          <a:bodyPr/>
          <a:lstStyle/>
          <a:p>
            <a:pPr algn="l"/>
            <a:r>
              <a:rPr lang="fr-FR" dirty="0">
                <a:hlinkClick r:id="rId3"/>
              </a:rPr>
              <a:t>https://developer.android.com/codelabs/basic-android-kotlin-compose-viewmodel-and-state?hl=fr</a:t>
            </a:r>
            <a:r>
              <a:rPr lang="fr-FR" dirty="0"/>
              <a:t> </a:t>
            </a:r>
          </a:p>
          <a:p>
            <a:pPr marL="0" indent="0" algn="l" defTabSz="457200" rtl="0" eaLnBrk="1" latinLnBrk="0" hangingPunct="1">
              <a:spcBef>
                <a:spcPct val="20000"/>
              </a:spcBef>
              <a:spcAft>
                <a:spcPts val="600"/>
              </a:spcAft>
              <a:buClr>
                <a:schemeClr val="accent1"/>
              </a:buClr>
              <a:buFont typeface="Wingdings 2" charset="2"/>
              <a:buNone/>
            </a:pPr>
            <a:r>
              <a:rPr lang="fr-FR" dirty="0"/>
              <a:t> </a:t>
            </a:r>
          </a:p>
        </p:txBody>
      </p:sp>
      <p:sp>
        <p:nvSpPr>
          <p:cNvPr id="5" name="Espace réservé du pied de page 4">
            <a:extLst>
              <a:ext uri="{FF2B5EF4-FFF2-40B4-BE49-F238E27FC236}">
                <a16:creationId xmlns:a16="http://schemas.microsoft.com/office/drawing/2014/main" id="{CA9F6A65-7DBF-43D1-87AF-4CE612AC28E6}"/>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2538652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90B59C8-CCDF-131D-9696-AB381860F284}"/>
              </a:ext>
            </a:extLst>
          </p:cNvPr>
          <p:cNvSpPr>
            <a:spLocks noGrp="1"/>
          </p:cNvSpPr>
          <p:nvPr>
            <p:ph type="title"/>
          </p:nvPr>
        </p:nvSpPr>
        <p:spPr/>
        <p:txBody>
          <a:bodyPr/>
          <a:lstStyle/>
          <a:p>
            <a:r>
              <a:rPr lang="fr-FR" dirty="0"/>
              <a:t>Atelier tests unitaires sur </a:t>
            </a:r>
            <a:r>
              <a:rPr lang="fr-FR" dirty="0" err="1"/>
              <a:t>ViewModel</a:t>
            </a:r>
            <a:r>
              <a:rPr lang="fr-FR" dirty="0"/>
              <a:t> sur </a:t>
            </a:r>
            <a:r>
              <a:rPr lang="fr-FR" dirty="0" err="1"/>
              <a:t>Unscramble</a:t>
            </a:r>
            <a:endParaRPr lang="fr-FR" dirty="0"/>
          </a:p>
        </p:txBody>
      </p:sp>
      <p:sp>
        <p:nvSpPr>
          <p:cNvPr id="7" name="Espace réservé du texte 6">
            <a:extLst>
              <a:ext uri="{FF2B5EF4-FFF2-40B4-BE49-F238E27FC236}">
                <a16:creationId xmlns:a16="http://schemas.microsoft.com/office/drawing/2014/main" id="{A2077D09-07BA-A07A-639C-38E9913FC35D}"/>
              </a:ext>
            </a:extLst>
          </p:cNvPr>
          <p:cNvSpPr>
            <a:spLocks noGrp="1"/>
          </p:cNvSpPr>
          <p:nvPr>
            <p:ph type="body" idx="1"/>
          </p:nvPr>
        </p:nvSpPr>
        <p:spPr/>
        <p:txBody>
          <a:bodyPr/>
          <a:lstStyle/>
          <a:p>
            <a:pPr algn="l"/>
            <a:r>
              <a:rPr lang="fr-FR" dirty="0">
                <a:hlinkClick r:id="rId3"/>
              </a:rPr>
              <a:t>https://developer.android.com/codelabs/basic-android-kotlin-compose-test-viewmodel?hl=fr</a:t>
            </a:r>
            <a:r>
              <a:rPr lang="fr-FR" dirty="0"/>
              <a:t>  </a:t>
            </a:r>
          </a:p>
        </p:txBody>
      </p:sp>
      <p:sp>
        <p:nvSpPr>
          <p:cNvPr id="5" name="Espace réservé du pied de page 4">
            <a:extLst>
              <a:ext uri="{FF2B5EF4-FFF2-40B4-BE49-F238E27FC236}">
                <a16:creationId xmlns:a16="http://schemas.microsoft.com/office/drawing/2014/main" id="{B69A23C5-0082-48AF-28F6-A93CAACB8F33}"/>
              </a:ext>
            </a:extLst>
          </p:cNvPr>
          <p:cNvSpPr>
            <a:spLocks noGrp="1"/>
          </p:cNvSpPr>
          <p:nvPr>
            <p:ph type="ftr" sz="quarter" idx="11"/>
          </p:nvPr>
        </p:nvSpPr>
        <p:spPr/>
        <p:txBody>
          <a:bodyPr/>
          <a:lstStyle/>
          <a:p>
            <a:r>
              <a:rPr lang="en-US"/>
              <a:t>Qualité de dev Android par Jocelyn CARAMAN</a:t>
            </a:r>
            <a:endParaRPr lang="en-US" dirty="0"/>
          </a:p>
        </p:txBody>
      </p:sp>
    </p:spTree>
    <p:extLst>
      <p:ext uri="{BB962C8B-B14F-4D97-AF65-F5344CB8AC3E}">
        <p14:creationId xmlns:p14="http://schemas.microsoft.com/office/powerpoint/2010/main" val="334696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26C182-F1ED-1B6E-684D-82BECC5F34D9}"/>
              </a:ext>
            </a:extLst>
          </p:cNvPr>
          <p:cNvSpPr>
            <a:spLocks noGrp="1"/>
          </p:cNvSpPr>
          <p:nvPr>
            <p:ph type="title"/>
          </p:nvPr>
        </p:nvSpPr>
        <p:spPr/>
        <p:txBody>
          <a:bodyPr/>
          <a:lstStyle/>
          <a:p>
            <a:r>
              <a:rPr lang="fr-FR" dirty="0"/>
              <a:t>Cycle de vie de l’Activité</a:t>
            </a:r>
          </a:p>
        </p:txBody>
      </p:sp>
      <p:sp>
        <p:nvSpPr>
          <p:cNvPr id="3" name="Espace réservé du contenu 2">
            <a:extLst>
              <a:ext uri="{FF2B5EF4-FFF2-40B4-BE49-F238E27FC236}">
                <a16:creationId xmlns:a16="http://schemas.microsoft.com/office/drawing/2014/main" id="{A8EC3CCA-3789-694D-3587-1272774628ED}"/>
              </a:ext>
            </a:extLst>
          </p:cNvPr>
          <p:cNvSpPr>
            <a:spLocks noGrp="1"/>
          </p:cNvSpPr>
          <p:nvPr>
            <p:ph sz="half" idx="1"/>
          </p:nvPr>
        </p:nvSpPr>
        <p:spPr/>
        <p:txBody>
          <a:bodyPr/>
          <a:lstStyle/>
          <a:p>
            <a:r>
              <a:rPr lang="fr-FR" dirty="0"/>
              <a:t>Pendant l’utilisation de son téléphone et de l’app, l’état d’une activité change</a:t>
            </a:r>
          </a:p>
          <a:p>
            <a:r>
              <a:rPr lang="fr-FR" dirty="0"/>
              <a:t>Méthodes callbacks permettant de réagir aux changements d’états</a:t>
            </a:r>
          </a:p>
          <a:p>
            <a:r>
              <a:rPr lang="fr-FR" dirty="0"/>
              <a:t>5 états au total (initialisée, créée, démarrée, reprise et détruite)</a:t>
            </a:r>
          </a:p>
        </p:txBody>
      </p:sp>
      <p:sp>
        <p:nvSpPr>
          <p:cNvPr id="5" name="Espace réservé du pied de page 4">
            <a:extLst>
              <a:ext uri="{FF2B5EF4-FFF2-40B4-BE49-F238E27FC236}">
                <a16:creationId xmlns:a16="http://schemas.microsoft.com/office/drawing/2014/main" id="{7CB03A99-7042-A98F-7025-319B42461928}"/>
              </a:ext>
            </a:extLst>
          </p:cNvPr>
          <p:cNvSpPr>
            <a:spLocks noGrp="1"/>
          </p:cNvSpPr>
          <p:nvPr>
            <p:ph type="ftr" sz="quarter" idx="11"/>
          </p:nvPr>
        </p:nvSpPr>
        <p:spPr/>
        <p:txBody>
          <a:bodyPr/>
          <a:lstStyle/>
          <a:p>
            <a:r>
              <a:rPr lang="en-US"/>
              <a:t>Qualité de dev Android par Jocelyn CARAMAN</a:t>
            </a:r>
            <a:endParaRPr lang="en-US" dirty="0"/>
          </a:p>
        </p:txBody>
      </p:sp>
      <p:pic>
        <p:nvPicPr>
          <p:cNvPr id="2052" name="Picture 4" descr="Schéma du cycle de vie d'une activité">
            <a:extLst>
              <a:ext uri="{FF2B5EF4-FFF2-40B4-BE49-F238E27FC236}">
                <a16:creationId xmlns:a16="http://schemas.microsoft.com/office/drawing/2014/main" id="{CC7C4465-78D9-D15D-E529-EA2036C5349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833244" y="2222287"/>
            <a:ext cx="3907242" cy="443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0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err="1"/>
              <a:t>onCreate</a:t>
            </a:r>
            <a:r>
              <a:rPr lang="fr-FR" dirty="0"/>
              <a:t>()</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sz="half" idx="1"/>
          </p:nvPr>
        </p:nvSpPr>
        <p:spPr/>
        <p:txBody>
          <a:bodyPr/>
          <a:lstStyle/>
          <a:p>
            <a:r>
              <a:rPr lang="fr-FR" dirty="0"/>
              <a:t>Point d’entrée de l’activité</a:t>
            </a:r>
          </a:p>
          <a:p>
            <a:r>
              <a:rPr lang="fr-FR" dirty="0"/>
              <a:t>Indispensable de l’implémenter</a:t>
            </a:r>
          </a:p>
          <a:p>
            <a:r>
              <a:rPr lang="fr-FR" dirty="0"/>
              <a:t>Permet d’initialiser certaines valeurs dont le contenu à afficher avec la méthode </a:t>
            </a:r>
            <a:r>
              <a:rPr lang="fr-FR" b="1" dirty="0" err="1"/>
              <a:t>setContent</a:t>
            </a:r>
            <a:r>
              <a:rPr lang="fr-FR" b="1" dirty="0"/>
              <a:t>()</a:t>
            </a:r>
          </a:p>
          <a:p>
            <a:r>
              <a:rPr lang="fr-FR" dirty="0"/>
              <a:t>Appelée 1 seule fois, juste après l’initialisation</a:t>
            </a:r>
          </a:p>
          <a:p>
            <a:r>
              <a:rPr lang="fr-FR" dirty="0"/>
              <a:t>Après son exécution, activité à l’état </a:t>
            </a:r>
            <a:r>
              <a:rPr lang="fr-FR" b="1" dirty="0"/>
              <a:t>créée</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pic>
        <p:nvPicPr>
          <p:cNvPr id="3074" name="Picture 2" descr="Méthode onCreate Lifecycle">
            <a:extLst>
              <a:ext uri="{FF2B5EF4-FFF2-40B4-BE49-F238E27FC236}">
                <a16:creationId xmlns:a16="http://schemas.microsoft.com/office/drawing/2014/main" id="{5CEC5E84-4D6B-9C5B-6B55-10BEB38D0F1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54614" y="2222287"/>
            <a:ext cx="5185872" cy="441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9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err="1"/>
              <a:t>onStart</a:t>
            </a:r>
            <a:r>
              <a:rPr lang="fr-FR" dirty="0"/>
              <a:t>()</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sz="half" idx="1"/>
          </p:nvPr>
        </p:nvSpPr>
        <p:spPr/>
        <p:txBody>
          <a:bodyPr/>
          <a:lstStyle/>
          <a:p>
            <a:r>
              <a:rPr lang="fr-FR" dirty="0"/>
              <a:t>Appelée juste après </a:t>
            </a:r>
            <a:r>
              <a:rPr lang="fr-FR" dirty="0" err="1"/>
              <a:t>onCreate</a:t>
            </a:r>
            <a:r>
              <a:rPr lang="fr-FR" dirty="0"/>
              <a:t>()</a:t>
            </a:r>
          </a:p>
          <a:p>
            <a:r>
              <a:rPr lang="fr-FR" dirty="0"/>
              <a:t>Après son appel, l’activité est visible à l’écran, mais aucune interaction possible</a:t>
            </a:r>
          </a:p>
          <a:p>
            <a:r>
              <a:rPr lang="fr-FR" dirty="0"/>
              <a:t>Peut être appelée plusieurs fois durant le cycle de vie</a:t>
            </a:r>
          </a:p>
          <a:p>
            <a:r>
              <a:rPr lang="fr-FR" dirty="0"/>
              <a:t>Après son exécution, activité à l’état </a:t>
            </a:r>
            <a:r>
              <a:rPr lang="fr-FR" b="1" dirty="0"/>
              <a:t>démarrée</a:t>
            </a:r>
          </a:p>
          <a:p>
            <a:r>
              <a:rPr lang="fr-FR" dirty="0"/>
              <a:t>Associé à la méthode </a:t>
            </a:r>
            <a:r>
              <a:rPr lang="fr-FR" b="1" dirty="0" err="1"/>
              <a:t>onStop</a:t>
            </a:r>
            <a:r>
              <a:rPr lang="fr-FR" b="1" dirty="0"/>
              <a:t>()</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pic>
        <p:nvPicPr>
          <p:cNvPr id="5124" name="Picture 4">
            <a:extLst>
              <a:ext uri="{FF2B5EF4-FFF2-40B4-BE49-F238E27FC236}">
                <a16:creationId xmlns:a16="http://schemas.microsoft.com/office/drawing/2014/main" id="{CC802742-FC27-C0AB-B1CB-6C12EB6DA5D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49090" y="2193480"/>
            <a:ext cx="5091396" cy="433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81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err="1"/>
              <a:t>onResume</a:t>
            </a:r>
            <a:r>
              <a:rPr lang="fr-FR" dirty="0"/>
              <a:t>()</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sz="half" idx="1"/>
          </p:nvPr>
        </p:nvSpPr>
        <p:spPr/>
        <p:txBody>
          <a:bodyPr/>
          <a:lstStyle/>
          <a:p>
            <a:r>
              <a:rPr lang="fr-FR" dirty="0"/>
              <a:t>Appelée juste après </a:t>
            </a:r>
            <a:r>
              <a:rPr lang="fr-FR" dirty="0" err="1"/>
              <a:t>onStart</a:t>
            </a:r>
            <a:r>
              <a:rPr lang="fr-FR" dirty="0"/>
              <a:t>() ou </a:t>
            </a:r>
            <a:r>
              <a:rPr lang="fr-FR" dirty="0" err="1"/>
              <a:t>onRestart</a:t>
            </a:r>
            <a:r>
              <a:rPr lang="fr-FR" dirty="0"/>
              <a:t>()</a:t>
            </a:r>
          </a:p>
          <a:p>
            <a:r>
              <a:rPr lang="fr-FR" dirty="0"/>
              <a:t>Après son appel, l’activité est visible à l’écran au premier plan et il est possible d’interagir avec</a:t>
            </a:r>
          </a:p>
          <a:p>
            <a:r>
              <a:rPr lang="fr-FR" dirty="0"/>
              <a:t>Peut être appelée plusieurs fois durant le cycle de vie</a:t>
            </a:r>
          </a:p>
          <a:p>
            <a:r>
              <a:rPr lang="fr-FR" dirty="0"/>
              <a:t>Après son exécution, activité à l’état </a:t>
            </a:r>
            <a:r>
              <a:rPr lang="fr-FR" b="1" dirty="0"/>
              <a:t>reprise</a:t>
            </a:r>
          </a:p>
          <a:p>
            <a:r>
              <a:rPr lang="fr-FR" dirty="0"/>
              <a:t>Associé à la méthode </a:t>
            </a:r>
            <a:r>
              <a:rPr lang="fr-FR" b="1" dirty="0" err="1"/>
              <a:t>onPause</a:t>
            </a:r>
            <a:r>
              <a:rPr lang="fr-FR" b="1" dirty="0"/>
              <a:t>()</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pic>
        <p:nvPicPr>
          <p:cNvPr id="6146" name="Picture 2" descr="Schéma du cycle de vie d'une activité">
            <a:extLst>
              <a:ext uri="{FF2B5EF4-FFF2-40B4-BE49-F238E27FC236}">
                <a16:creationId xmlns:a16="http://schemas.microsoft.com/office/drawing/2014/main" id="{A30D0339-9E85-5042-8CF9-F72002D2670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49090" y="2222500"/>
            <a:ext cx="427227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45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A260F-BD15-B995-116D-34A9B4DB0CA0}"/>
              </a:ext>
            </a:extLst>
          </p:cNvPr>
          <p:cNvSpPr>
            <a:spLocks noGrp="1"/>
          </p:cNvSpPr>
          <p:nvPr>
            <p:ph type="title"/>
          </p:nvPr>
        </p:nvSpPr>
        <p:spPr/>
        <p:txBody>
          <a:bodyPr/>
          <a:lstStyle/>
          <a:p>
            <a:r>
              <a:rPr lang="fr-FR" dirty="0" err="1"/>
              <a:t>onPause</a:t>
            </a:r>
            <a:r>
              <a:rPr lang="fr-FR" dirty="0"/>
              <a:t>()</a:t>
            </a:r>
          </a:p>
        </p:txBody>
      </p:sp>
      <p:sp>
        <p:nvSpPr>
          <p:cNvPr id="3" name="Espace réservé du contenu 2">
            <a:extLst>
              <a:ext uri="{FF2B5EF4-FFF2-40B4-BE49-F238E27FC236}">
                <a16:creationId xmlns:a16="http://schemas.microsoft.com/office/drawing/2014/main" id="{FB82A3A3-AB5B-465C-5277-327628620F53}"/>
              </a:ext>
            </a:extLst>
          </p:cNvPr>
          <p:cNvSpPr>
            <a:spLocks noGrp="1"/>
          </p:cNvSpPr>
          <p:nvPr>
            <p:ph sz="half" idx="1"/>
          </p:nvPr>
        </p:nvSpPr>
        <p:spPr/>
        <p:txBody>
          <a:bodyPr>
            <a:normAutofit lnSpcReduction="10000"/>
          </a:bodyPr>
          <a:lstStyle/>
          <a:p>
            <a:r>
              <a:rPr lang="fr-FR" dirty="0"/>
              <a:t>Appelée après que l’activité a perdu le focus</a:t>
            </a:r>
          </a:p>
          <a:p>
            <a:r>
              <a:rPr lang="fr-FR" dirty="0"/>
              <a:t>Après son appel, l’activité est visible à l’écran mais on ne peut plus interagir avec</a:t>
            </a:r>
          </a:p>
          <a:p>
            <a:r>
              <a:rPr lang="fr-FR" dirty="0"/>
              <a:t>Peut être appelée plusieurs fois durant le cycle de vie</a:t>
            </a:r>
          </a:p>
          <a:p>
            <a:r>
              <a:rPr lang="fr-FR" dirty="0"/>
              <a:t>Après son exécution, activité à l’état </a:t>
            </a:r>
            <a:r>
              <a:rPr lang="fr-FR" b="1" dirty="0"/>
              <a:t>démarrée</a:t>
            </a:r>
          </a:p>
          <a:p>
            <a:r>
              <a:rPr lang="fr-FR" dirty="0"/>
              <a:t>Arrêter les ressources les plus intensives mais toujours permettre la mise à jour de l’écran</a:t>
            </a:r>
          </a:p>
        </p:txBody>
      </p:sp>
      <p:sp>
        <p:nvSpPr>
          <p:cNvPr id="5" name="Espace réservé du pied de page 4">
            <a:extLst>
              <a:ext uri="{FF2B5EF4-FFF2-40B4-BE49-F238E27FC236}">
                <a16:creationId xmlns:a16="http://schemas.microsoft.com/office/drawing/2014/main" id="{049B167A-AC14-6881-E8B7-DCB9978CA33B}"/>
              </a:ext>
            </a:extLst>
          </p:cNvPr>
          <p:cNvSpPr>
            <a:spLocks noGrp="1"/>
          </p:cNvSpPr>
          <p:nvPr>
            <p:ph type="ftr" sz="quarter" idx="11"/>
          </p:nvPr>
        </p:nvSpPr>
        <p:spPr/>
        <p:txBody>
          <a:bodyPr/>
          <a:lstStyle/>
          <a:p>
            <a:r>
              <a:rPr lang="en-US"/>
              <a:t>Qualité de dev Android par Jocelyn CARAMAN</a:t>
            </a:r>
            <a:endParaRPr lang="en-US" dirty="0"/>
          </a:p>
        </p:txBody>
      </p:sp>
      <p:pic>
        <p:nvPicPr>
          <p:cNvPr id="6146" name="Picture 2" descr="Schéma du cycle de vie d'une activité">
            <a:extLst>
              <a:ext uri="{FF2B5EF4-FFF2-40B4-BE49-F238E27FC236}">
                <a16:creationId xmlns:a16="http://schemas.microsoft.com/office/drawing/2014/main" id="{A30D0339-9E85-5042-8CF9-F72002D2670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49090" y="2222500"/>
            <a:ext cx="427227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201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Concis">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Concis">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ncis">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{FCE26D82-FE9A-1B47-8E90-30D09D3F4020}tf10001121</Template>
  <TotalTime>5850</TotalTime>
  <Words>3943</Words>
  <Application>Microsoft Macintosh PowerPoint</Application>
  <PresentationFormat>Grand écran</PresentationFormat>
  <Paragraphs>393</Paragraphs>
  <Slides>47</Slides>
  <Notes>44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Google Sans Text</vt:lpstr>
      <vt:lpstr>Arial</vt:lpstr>
      <vt:lpstr>Calibri</vt:lpstr>
      <vt:lpstr>Century Gothic</vt:lpstr>
      <vt:lpstr>Consolas</vt:lpstr>
      <vt:lpstr>Wingdings 2</vt:lpstr>
      <vt:lpstr>Concis</vt:lpstr>
      <vt:lpstr>Architecture d’une application Android</vt:lpstr>
      <vt:lpstr>Présentation PowerPoint</vt:lpstr>
      <vt:lpstr>Logger</vt:lpstr>
      <vt:lpstr>Cycle de vie de l’Activité</vt:lpstr>
      <vt:lpstr>Cycle de vie de l’Activité</vt:lpstr>
      <vt:lpstr>onCreate()</vt:lpstr>
      <vt:lpstr>onStart()</vt:lpstr>
      <vt:lpstr>onResume()</vt:lpstr>
      <vt:lpstr>onPause()</vt:lpstr>
      <vt:lpstr>onStop()</vt:lpstr>
      <vt:lpstr>Atelier 1 – Cycle de vie d’une activité avec Dessert Clicker</vt:lpstr>
      <vt:lpstr>onDestroy()</vt:lpstr>
      <vt:lpstr>Exemple : ouvrir et fermer l’app</vt:lpstr>
      <vt:lpstr>Exemple : ouvrir, aller à l’écran d’accueil et revenir dans l’app</vt:lpstr>
      <vt:lpstr>Exemple : application partiellement masquée</vt:lpstr>
      <vt:lpstr>Changement de configuration</vt:lpstr>
      <vt:lpstr>Exemple : changement d’orientation</vt:lpstr>
      <vt:lpstr>Sauvegarder les états dans Compose après un changement de configuration</vt:lpstr>
      <vt:lpstr>Pourquoi architecturer son app ?</vt:lpstr>
      <vt:lpstr>Pourquoi architecturer son app ?</vt:lpstr>
      <vt:lpstr>Pourquoi architecturer son app ?</vt:lpstr>
      <vt:lpstr>Pourquoi architecturer son app ?</vt:lpstr>
      <vt:lpstr>Comment architecturer son app ?</vt:lpstr>
      <vt:lpstr>Architecture grâce aux différentes couches</vt:lpstr>
      <vt:lpstr>Couche interface utilisateur</vt:lpstr>
      <vt:lpstr>Couche données</vt:lpstr>
      <vt:lpstr>Communication entre les couches</vt:lpstr>
      <vt:lpstr>Flux de données unidirectionnel</vt:lpstr>
      <vt:lpstr>Flux de données unidirectionnel</vt:lpstr>
      <vt:lpstr>La couche interface utilisateur</vt:lpstr>
      <vt:lpstr>La couche interface utilisateur</vt:lpstr>
      <vt:lpstr>Exemple avec l’application JetNews</vt:lpstr>
      <vt:lpstr>L’état de l’interface utilisateur</vt:lpstr>
      <vt:lpstr>Définir l’état de l’UI</vt:lpstr>
      <vt:lpstr>Définir l’état de l’UI</vt:lpstr>
      <vt:lpstr>Fonctionnement du ViewModel</vt:lpstr>
      <vt:lpstr>ViewModel exemple avec JetNews</vt:lpstr>
      <vt:lpstr>ViewModel exemple avec JetNews</vt:lpstr>
      <vt:lpstr>ViewModel exemple avec JetNews</vt:lpstr>
      <vt:lpstr>Exemple exposer l’état avec JetNews</vt:lpstr>
      <vt:lpstr>Exemple exposer l’état avec JetNews</vt:lpstr>
      <vt:lpstr>Exemple exposer l’état avec JetNews</vt:lpstr>
      <vt:lpstr>Exemple exposer l’état avec JetNews</vt:lpstr>
      <vt:lpstr>Consommer l’état de l’UI</vt:lpstr>
      <vt:lpstr>Consommer l’état de l’UI</vt:lpstr>
      <vt:lpstr>Atelier : ViewModel et état dans Compose avec l’app Unscramble</vt:lpstr>
      <vt:lpstr>Atelier tests unitaires sur ViewModel sur Unscramble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d’une application Android</dc:title>
  <dc:creator>Jocelyn CARAMAN</dc:creator>
  <cp:lastModifiedBy>Jocelyn CARAMAN</cp:lastModifiedBy>
  <cp:revision>12</cp:revision>
  <dcterms:created xsi:type="dcterms:W3CDTF">2023-12-15T21:35:37Z</dcterms:created>
  <dcterms:modified xsi:type="dcterms:W3CDTF">2023-12-19T23:18:03Z</dcterms:modified>
</cp:coreProperties>
</file>